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4"/>
  </p:notesMasterIdLst>
  <p:sldIdLst>
    <p:sldId id="328" r:id="rId2"/>
    <p:sldId id="283" r:id="rId3"/>
    <p:sldId id="270" r:id="rId4"/>
    <p:sldId id="320" r:id="rId5"/>
    <p:sldId id="284" r:id="rId6"/>
    <p:sldId id="285" r:id="rId7"/>
    <p:sldId id="288" r:id="rId8"/>
    <p:sldId id="332" r:id="rId9"/>
    <p:sldId id="273" r:id="rId10"/>
    <p:sldId id="287" r:id="rId11"/>
    <p:sldId id="274" r:id="rId12"/>
    <p:sldId id="321" r:id="rId13"/>
    <p:sldId id="329" r:id="rId14"/>
    <p:sldId id="330" r:id="rId15"/>
    <p:sldId id="318" r:id="rId16"/>
    <p:sldId id="286" r:id="rId17"/>
    <p:sldId id="268" r:id="rId18"/>
    <p:sldId id="297" r:id="rId19"/>
    <p:sldId id="326" r:id="rId20"/>
    <p:sldId id="289" r:id="rId21"/>
    <p:sldId id="325" r:id="rId22"/>
    <p:sldId id="319" r:id="rId23"/>
    <p:sldId id="333" r:id="rId24"/>
    <p:sldId id="275" r:id="rId25"/>
    <p:sldId id="296" r:id="rId26"/>
    <p:sldId id="294" r:id="rId27"/>
    <p:sldId id="298" r:id="rId28"/>
    <p:sldId id="314" r:id="rId29"/>
    <p:sldId id="311" r:id="rId30"/>
    <p:sldId id="310" r:id="rId31"/>
    <p:sldId id="322" r:id="rId32"/>
    <p:sldId id="304" r:id="rId3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70113-19FE-442A-AB05-692BB8E5859A}" type="datetimeFigureOut">
              <a:rPr lang="tr-TR" smtClean="0"/>
              <a:pPr/>
              <a:t>12.11.2018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02031-4E68-4EB1-8DF8-03ACB4D7752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15B1-551A-492A-AB37-75D6D163359B}" type="datetimeFigureOut">
              <a:rPr lang="tr-TR" smtClean="0"/>
              <a:pPr/>
              <a:t>12.11.2018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B428EF3-8A97-45B1-B4F1-D7AF7AFCF2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947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15B1-551A-492A-AB37-75D6D163359B}" type="datetimeFigureOut">
              <a:rPr lang="tr-TR" smtClean="0"/>
              <a:pPr/>
              <a:t>12.11.2018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B428EF3-8A97-45B1-B4F1-D7AF7AFCF2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616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15B1-551A-492A-AB37-75D6D163359B}" type="datetimeFigureOut">
              <a:rPr lang="tr-TR" smtClean="0"/>
              <a:pPr/>
              <a:t>12.11.2018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B428EF3-8A97-45B1-B4F1-D7AF7AFCF24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5658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15B1-551A-492A-AB37-75D6D163359B}" type="datetimeFigureOut">
              <a:rPr lang="tr-TR" smtClean="0"/>
              <a:pPr/>
              <a:t>12.11.2018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428EF3-8A97-45B1-B4F1-D7AF7AFCF2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2166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15B1-551A-492A-AB37-75D6D163359B}" type="datetimeFigureOut">
              <a:rPr lang="tr-TR" smtClean="0"/>
              <a:pPr/>
              <a:t>12.11.2018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428EF3-8A97-45B1-B4F1-D7AF7AFCF24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7962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15B1-551A-492A-AB37-75D6D163359B}" type="datetimeFigureOut">
              <a:rPr lang="tr-TR" smtClean="0"/>
              <a:pPr/>
              <a:t>12.11.2018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428EF3-8A97-45B1-B4F1-D7AF7AFCF2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567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15B1-551A-492A-AB37-75D6D163359B}" type="datetimeFigureOut">
              <a:rPr lang="tr-TR" smtClean="0"/>
              <a:pPr/>
              <a:t>12.11.2018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8EF3-8A97-45B1-B4F1-D7AF7AFCF2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8951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15B1-551A-492A-AB37-75D6D163359B}" type="datetimeFigureOut">
              <a:rPr lang="tr-TR" smtClean="0"/>
              <a:pPr/>
              <a:t>12.11.2018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8EF3-8A97-45B1-B4F1-D7AF7AFCF2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79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15B1-551A-492A-AB37-75D6D163359B}" type="datetimeFigureOut">
              <a:rPr lang="tr-TR" smtClean="0"/>
              <a:pPr/>
              <a:t>12.11.2018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8EF3-8A97-45B1-B4F1-D7AF7AFCF2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569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15B1-551A-492A-AB37-75D6D163359B}" type="datetimeFigureOut">
              <a:rPr lang="tr-TR" smtClean="0"/>
              <a:pPr/>
              <a:t>12.11.2018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B428EF3-8A97-45B1-B4F1-D7AF7AFCF2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4009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15B1-551A-492A-AB37-75D6D163359B}" type="datetimeFigureOut">
              <a:rPr lang="tr-TR" smtClean="0"/>
              <a:pPr/>
              <a:t>12.11.2018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B428EF3-8A97-45B1-B4F1-D7AF7AFCF2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065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15B1-551A-492A-AB37-75D6D163359B}" type="datetimeFigureOut">
              <a:rPr lang="tr-TR" smtClean="0"/>
              <a:pPr/>
              <a:t>12.11.2018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B428EF3-8A97-45B1-B4F1-D7AF7AFCF2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776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15B1-551A-492A-AB37-75D6D163359B}" type="datetimeFigureOut">
              <a:rPr lang="tr-TR" smtClean="0"/>
              <a:pPr/>
              <a:t>12.11.2018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8EF3-8A97-45B1-B4F1-D7AF7AFCF2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732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15B1-551A-492A-AB37-75D6D163359B}" type="datetimeFigureOut">
              <a:rPr lang="tr-TR" smtClean="0"/>
              <a:pPr/>
              <a:t>12.11.2018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8EF3-8A97-45B1-B4F1-D7AF7AFCF2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423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15B1-551A-492A-AB37-75D6D163359B}" type="datetimeFigureOut">
              <a:rPr lang="tr-TR" smtClean="0"/>
              <a:pPr/>
              <a:t>12.11.2018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8EF3-8A97-45B1-B4F1-D7AF7AFCF2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358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15B1-551A-492A-AB37-75D6D163359B}" type="datetimeFigureOut">
              <a:rPr lang="tr-TR" smtClean="0"/>
              <a:pPr/>
              <a:t>12.11.2018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428EF3-8A97-45B1-B4F1-D7AF7AFCF2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270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715B1-551A-492A-AB37-75D6D163359B}" type="datetimeFigureOut">
              <a:rPr lang="tr-TR" smtClean="0"/>
              <a:pPr/>
              <a:t>12.11.2018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B428EF3-8A97-45B1-B4F1-D7AF7AFCF2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9147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953491" y="3768435"/>
            <a:ext cx="9490364" cy="845129"/>
          </a:xfrm>
        </p:spPr>
        <p:txBody>
          <a:bodyPr>
            <a:noAutofit/>
          </a:bodyPr>
          <a:lstStyle/>
          <a:p>
            <a:pPr algn="ctr"/>
            <a:r>
              <a:rPr lang="tr-TR" sz="4400" dirty="0" smtClean="0"/>
              <a:t>GÜNLÜK İBADETLERİMİZDEN NAMAZ</a:t>
            </a:r>
            <a:endParaRPr lang="tr-TR" sz="4400" dirty="0"/>
          </a:p>
        </p:txBody>
      </p:sp>
      <p:sp>
        <p:nvSpPr>
          <p:cNvPr id="5" name="Dikdörtgen 4"/>
          <p:cNvSpPr/>
          <p:nvPr/>
        </p:nvSpPr>
        <p:spPr>
          <a:xfrm>
            <a:off x="3560618" y="1246909"/>
            <a:ext cx="5292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   AYDIN </a:t>
            </a:r>
            <a:r>
              <a:rPr lang="tr-TR" sz="2800" dirty="0"/>
              <a:t>İL MÜFTÜLÜĞÜ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588" y="1034137"/>
            <a:ext cx="1364576" cy="13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388" y="876602"/>
            <a:ext cx="1188000" cy="118857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17964" y="446088"/>
            <a:ext cx="4376447" cy="976312"/>
          </a:xfrm>
        </p:spPr>
        <p:txBody>
          <a:bodyPr/>
          <a:lstStyle/>
          <a:p>
            <a:r>
              <a:rPr lang="tr-TR" b="1" dirty="0" err="1" smtClean="0"/>
              <a:t>Ahiret</a:t>
            </a:r>
            <a:r>
              <a:rPr lang="tr-TR" b="1" dirty="0" smtClean="0"/>
              <a:t> sınav kağıdımızda ilk soru: namaz…</a:t>
            </a:r>
            <a:endParaRPr lang="tr-TR" b="1" dirty="0"/>
          </a:p>
        </p:txBody>
      </p:sp>
      <p:pic>
        <p:nvPicPr>
          <p:cNvPr id="5" name="Resim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036" y="1889495"/>
            <a:ext cx="4424940" cy="39918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371601" y="1640176"/>
            <a:ext cx="4475017" cy="4566659"/>
          </a:xfrm>
        </p:spPr>
        <p:txBody>
          <a:bodyPr>
            <a:normAutofit fontScale="40000" lnSpcReduction="20000"/>
          </a:bodyPr>
          <a:lstStyle/>
          <a:p>
            <a:endParaRPr lang="tr-TR" dirty="0" smtClean="0"/>
          </a:p>
          <a:p>
            <a:r>
              <a:rPr lang="tr-TR" sz="5000" dirty="0" smtClean="0">
                <a:latin typeface="Arial Black" panose="020B0A04020102020204" pitchFamily="34" charset="0"/>
              </a:rPr>
              <a:t>“Kıyamet gününde kulun ilk hesaba çekileceği ameli, farz namazdır. Eğer bu namazı tam ve eksiksiz ifa etmişse ne güzel:</a:t>
            </a:r>
          </a:p>
          <a:p>
            <a:r>
              <a:rPr lang="tr-TR" sz="5000" dirty="0" smtClean="0">
                <a:latin typeface="Arial Black" panose="020B0A04020102020204" pitchFamily="34" charset="0"/>
              </a:rPr>
              <a:t>Aksi halde şöyle denilir: bakın bakalım, bunun nafile namazı var mı? Eğer nafile namazları varsa farzların eksiği bu nafilelerle tamamlanır. Sonra diğer farzlar için de aynı şey yapılır”.</a:t>
            </a:r>
            <a:endParaRPr lang="tr-TR" sz="4200" dirty="0" smtClean="0">
              <a:latin typeface="Arial Black" panose="020B0A04020102020204" pitchFamily="34" charset="0"/>
            </a:endParaRPr>
          </a:p>
          <a:p>
            <a:r>
              <a:rPr lang="tr-TR" sz="4400" i="1" dirty="0" smtClean="0">
                <a:solidFill>
                  <a:srgbClr val="FFC000"/>
                </a:solidFill>
              </a:rPr>
              <a:t>(</a:t>
            </a:r>
            <a:r>
              <a:rPr lang="tr-TR" sz="4400" i="1" dirty="0" err="1" smtClean="0">
                <a:solidFill>
                  <a:srgbClr val="FFC000"/>
                </a:solidFill>
              </a:rPr>
              <a:t>Tirmizi</a:t>
            </a:r>
            <a:r>
              <a:rPr lang="tr-TR" sz="4400" i="1" dirty="0" smtClean="0">
                <a:solidFill>
                  <a:srgbClr val="FFC000"/>
                </a:solidFill>
              </a:rPr>
              <a:t>, </a:t>
            </a:r>
            <a:r>
              <a:rPr lang="tr-TR" sz="4400" i="1" dirty="0" err="1">
                <a:solidFill>
                  <a:srgbClr val="FFC000"/>
                </a:solidFill>
              </a:rPr>
              <a:t>Mevâkît</a:t>
            </a:r>
            <a:r>
              <a:rPr lang="tr-TR" sz="4400" i="1" dirty="0">
                <a:solidFill>
                  <a:srgbClr val="FFC000"/>
                </a:solidFill>
              </a:rPr>
              <a:t> </a:t>
            </a:r>
            <a:r>
              <a:rPr lang="tr-TR" sz="4400" i="1" dirty="0" smtClean="0">
                <a:solidFill>
                  <a:srgbClr val="FFC000"/>
                </a:solidFill>
              </a:rPr>
              <a:t>188; Ebu Davud, </a:t>
            </a:r>
            <a:r>
              <a:rPr lang="tr-TR" sz="4400" i="1" dirty="0">
                <a:solidFill>
                  <a:srgbClr val="FFC000"/>
                </a:solidFill>
              </a:rPr>
              <a:t>Salât </a:t>
            </a:r>
            <a:r>
              <a:rPr lang="tr-TR" sz="4400" i="1" dirty="0" smtClean="0">
                <a:solidFill>
                  <a:srgbClr val="FFC000"/>
                </a:solidFill>
              </a:rPr>
              <a:t>149.)</a:t>
            </a:r>
            <a:endParaRPr lang="tr-TR" sz="4200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1" y="767942"/>
            <a:ext cx="4797632" cy="5322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55964" y="2327564"/>
            <a:ext cx="4903714" cy="3547339"/>
          </a:xfrm>
        </p:spPr>
        <p:txBody>
          <a:bodyPr>
            <a:normAutofit fontScale="62500" lnSpcReduction="20000"/>
          </a:bodyPr>
          <a:lstStyle/>
          <a:p>
            <a:endParaRPr lang="tr-TR" dirty="0" smtClean="0"/>
          </a:p>
          <a:p>
            <a:endParaRPr lang="tr-TR" dirty="0"/>
          </a:p>
          <a:p>
            <a:r>
              <a:rPr lang="tr-TR" sz="2900" dirty="0" smtClean="0"/>
              <a:t>«Yapılan </a:t>
            </a:r>
            <a:r>
              <a:rPr lang="tr-TR" sz="2900" dirty="0"/>
              <a:t>istatistik </a:t>
            </a:r>
            <a:r>
              <a:rPr lang="tr-TR" sz="2900" dirty="0" smtClean="0"/>
              <a:t>çalışmalar, </a:t>
            </a:r>
            <a:r>
              <a:rPr lang="tr-TR" sz="2900" dirty="0"/>
              <a:t>sigarayı deneme yaşının </a:t>
            </a:r>
            <a:r>
              <a:rPr lang="tr-TR" sz="2900" dirty="0" smtClean="0"/>
              <a:t>7-13, </a:t>
            </a:r>
            <a:r>
              <a:rPr lang="tr-TR" sz="2900" dirty="0"/>
              <a:t>sigaraya başlama yaşının </a:t>
            </a:r>
            <a:r>
              <a:rPr lang="tr-TR" sz="2900" dirty="0" smtClean="0"/>
              <a:t>8-13, </a:t>
            </a:r>
          </a:p>
          <a:p>
            <a:r>
              <a:rPr lang="tr-TR" sz="2900" dirty="0" smtClean="0"/>
              <a:t>alkole </a:t>
            </a:r>
            <a:r>
              <a:rPr lang="tr-TR" sz="2900" dirty="0"/>
              <a:t>ve esrara başlama yaşının ise 9-13 yaşları arasında </a:t>
            </a:r>
            <a:r>
              <a:rPr lang="tr-TR" sz="2900" dirty="0" smtClean="0"/>
              <a:t>olduğunu söylemektedir.»     </a:t>
            </a:r>
          </a:p>
          <a:p>
            <a:r>
              <a:rPr lang="tr-TR" sz="2900" dirty="0" smtClean="0">
                <a:solidFill>
                  <a:srgbClr val="00B0F0"/>
                </a:solidFill>
              </a:rPr>
              <a:t>Prof</a:t>
            </a:r>
            <a:r>
              <a:rPr lang="tr-TR" sz="2900" dirty="0">
                <a:solidFill>
                  <a:srgbClr val="00B0F0"/>
                </a:solidFill>
              </a:rPr>
              <a:t>. Dr. İbrahim </a:t>
            </a:r>
            <a:r>
              <a:rPr lang="tr-TR" sz="2900" dirty="0" err="1">
                <a:solidFill>
                  <a:srgbClr val="00B0F0"/>
                </a:solidFill>
              </a:rPr>
              <a:t>Öztek</a:t>
            </a:r>
            <a:r>
              <a:rPr lang="tr-TR" sz="2900" dirty="0">
                <a:solidFill>
                  <a:srgbClr val="00B0F0"/>
                </a:solidFill>
              </a:rPr>
              <a:t> </a:t>
            </a:r>
          </a:p>
          <a:p>
            <a:endParaRPr lang="tr-TR" sz="2600" dirty="0" smtClean="0"/>
          </a:p>
          <a:p>
            <a:r>
              <a:rPr lang="tr-TR" sz="3400" dirty="0" smtClean="0">
                <a:solidFill>
                  <a:srgbClr val="FFC000"/>
                </a:solidFill>
              </a:rPr>
              <a:t>Namaz yaşı ise, </a:t>
            </a:r>
            <a:r>
              <a:rPr lang="tr-TR" sz="3400" b="1" dirty="0" smtClean="0">
                <a:solidFill>
                  <a:srgbClr val="FFC000"/>
                </a:solidFill>
              </a:rPr>
              <a:t>«daha genciz» </a:t>
            </a:r>
          </a:p>
          <a:p>
            <a:r>
              <a:rPr lang="tr-TR" sz="3400" dirty="0" smtClean="0">
                <a:solidFill>
                  <a:srgbClr val="FFC000"/>
                </a:solidFill>
              </a:rPr>
              <a:t>Olmamalı!</a:t>
            </a:r>
          </a:p>
          <a:p>
            <a:endParaRPr lang="tr-TR" sz="32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955964" y="1080654"/>
            <a:ext cx="4668981" cy="1911928"/>
          </a:xfrm>
        </p:spPr>
        <p:txBody>
          <a:bodyPr>
            <a:normAutofit fontScale="90000"/>
          </a:bodyPr>
          <a:lstStyle/>
          <a:p>
            <a:r>
              <a:rPr lang="tr-TR" sz="3100" b="1" dirty="0" smtClean="0"/>
              <a:t/>
            </a:r>
            <a:br>
              <a:rPr lang="tr-TR" sz="3100" b="1" dirty="0" smtClean="0"/>
            </a:br>
            <a:r>
              <a:rPr lang="tr-TR" sz="3100" b="1" dirty="0"/>
              <a:t/>
            </a:r>
            <a:br>
              <a:rPr lang="tr-TR" sz="3100" b="1" dirty="0"/>
            </a:br>
            <a:r>
              <a:rPr lang="tr-TR" sz="3100" b="1" dirty="0" smtClean="0"/>
              <a:t/>
            </a:r>
            <a:br>
              <a:rPr lang="tr-TR" sz="3100" b="1" dirty="0" smtClean="0"/>
            </a:br>
            <a:r>
              <a:rPr lang="tr-TR" sz="3100" b="1" dirty="0"/>
              <a:t/>
            </a:r>
            <a:br>
              <a:rPr lang="tr-TR" sz="3100" b="1" dirty="0"/>
            </a:br>
            <a:r>
              <a:rPr lang="tr-TR" sz="3100" b="1" dirty="0" smtClean="0"/>
              <a:t>Ölüm </a:t>
            </a:r>
            <a:r>
              <a:rPr lang="tr-TR" sz="3100" b="1" dirty="0"/>
              <a:t>bize, iki namaz vakti arasında gelir.</a:t>
            </a:r>
            <a:br>
              <a:rPr lang="tr-TR" sz="3100" b="1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291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FOTO\IMG_20170102_231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1125" y="858982"/>
            <a:ext cx="5098474" cy="5116044"/>
          </a:xfrm>
          <a:prstGeom prst="snip2DiagRect">
            <a:avLst>
              <a:gd name="adj1" fmla="val 1114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Dikdörtgen 1"/>
          <p:cNvSpPr/>
          <p:nvPr/>
        </p:nvSpPr>
        <p:spPr>
          <a:xfrm>
            <a:off x="1330035" y="471055"/>
            <a:ext cx="530629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/>
              <a:t> </a:t>
            </a:r>
            <a:r>
              <a:rPr lang="tr-TR" sz="2400" b="1" dirty="0" smtClean="0"/>
              <a:t>“Semada </a:t>
            </a:r>
            <a:r>
              <a:rPr lang="tr-TR" sz="2400" b="1" dirty="0"/>
              <a:t>bir ayak izi kadar yer yoktur ki, orada </a:t>
            </a:r>
            <a:r>
              <a:rPr lang="tr-TR" sz="2400" b="1" i="1" dirty="0"/>
              <a:t>rükû</a:t>
            </a:r>
            <a:r>
              <a:rPr lang="tr-TR" sz="2400" b="1" dirty="0"/>
              <a:t> ve </a:t>
            </a:r>
            <a:r>
              <a:rPr lang="tr-TR" sz="2400" b="1" i="1" dirty="0"/>
              <a:t>secde eden</a:t>
            </a:r>
            <a:r>
              <a:rPr lang="tr-TR" sz="2400" b="1" dirty="0"/>
              <a:t> bir </a:t>
            </a:r>
            <a:r>
              <a:rPr lang="tr-TR" sz="2400" b="1" i="1" dirty="0"/>
              <a:t>melek</a:t>
            </a:r>
            <a:r>
              <a:rPr lang="tr-TR" sz="2400" b="1" dirty="0"/>
              <a:t> </a:t>
            </a:r>
            <a:r>
              <a:rPr lang="tr-TR" sz="2400" b="1" dirty="0" smtClean="0"/>
              <a:t>bulunmasın.” </a:t>
            </a:r>
          </a:p>
          <a:p>
            <a:r>
              <a:rPr lang="tr-TR" dirty="0" smtClean="0">
                <a:solidFill>
                  <a:srgbClr val="92D050"/>
                </a:solidFill>
              </a:rPr>
              <a:t>(</a:t>
            </a:r>
            <a:r>
              <a:rPr lang="tr-TR" dirty="0" err="1">
                <a:solidFill>
                  <a:srgbClr val="92D050"/>
                </a:solidFill>
              </a:rPr>
              <a:t>Tirmizî</a:t>
            </a:r>
            <a:r>
              <a:rPr lang="tr-TR" dirty="0">
                <a:solidFill>
                  <a:srgbClr val="92D050"/>
                </a:solidFill>
              </a:rPr>
              <a:t>, </a:t>
            </a:r>
            <a:r>
              <a:rPr lang="tr-TR" dirty="0" err="1">
                <a:solidFill>
                  <a:srgbClr val="92D050"/>
                </a:solidFill>
              </a:rPr>
              <a:t>Zühd</a:t>
            </a:r>
            <a:r>
              <a:rPr lang="tr-TR" dirty="0">
                <a:solidFill>
                  <a:srgbClr val="92D050"/>
                </a:solidFill>
              </a:rPr>
              <a:t>, 9). </a:t>
            </a:r>
          </a:p>
          <a:p>
            <a:endParaRPr lang="tr-TR" sz="2400" b="1" dirty="0" smtClean="0"/>
          </a:p>
          <a:p>
            <a:r>
              <a:rPr lang="tr-TR" sz="2400" b="1" dirty="0">
                <a:solidFill>
                  <a:srgbClr val="92D050"/>
                </a:solidFill>
              </a:rPr>
              <a:t> </a:t>
            </a:r>
            <a:r>
              <a:rPr lang="tr-TR" sz="2400" b="1" dirty="0" smtClean="0">
                <a:solidFill>
                  <a:srgbClr val="92D050"/>
                </a:solidFill>
              </a:rPr>
              <a:t>                      </a:t>
            </a:r>
            <a:endParaRPr lang="tr-TR" dirty="0">
              <a:solidFill>
                <a:srgbClr val="92D05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219199" y="1828801"/>
            <a:ext cx="541712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err="1">
                <a:latin typeface="Segoe UI Semibold" panose="020B0702040204020203" pitchFamily="34" charset="0"/>
              </a:rPr>
              <a:t>Rebi'a</a:t>
            </a:r>
            <a:r>
              <a:rPr lang="tr-TR" dirty="0">
                <a:latin typeface="Segoe UI Semibold" panose="020B0702040204020203" pitchFamily="34" charset="0"/>
              </a:rPr>
              <a:t> </a:t>
            </a:r>
            <a:r>
              <a:rPr lang="tr-TR" dirty="0" err="1">
                <a:latin typeface="Segoe UI Semibold" panose="020B0702040204020203" pitchFamily="34" charset="0"/>
              </a:rPr>
              <a:t>İbnu</a:t>
            </a:r>
            <a:r>
              <a:rPr lang="tr-TR" dirty="0">
                <a:latin typeface="Segoe UI Semibold" panose="020B0702040204020203" pitchFamily="34" charset="0"/>
              </a:rPr>
              <a:t> </a:t>
            </a:r>
            <a:r>
              <a:rPr lang="tr-TR" dirty="0" err="1">
                <a:latin typeface="Segoe UI Semibold" panose="020B0702040204020203" pitchFamily="34" charset="0"/>
              </a:rPr>
              <a:t>Ka'b</a:t>
            </a:r>
            <a:r>
              <a:rPr lang="tr-TR" dirty="0">
                <a:latin typeface="Segoe UI Semibold" panose="020B0702040204020203" pitchFamily="34" charset="0"/>
              </a:rPr>
              <a:t> el-</a:t>
            </a:r>
            <a:r>
              <a:rPr lang="tr-TR" dirty="0" err="1">
                <a:latin typeface="Segoe UI Semibold" panose="020B0702040204020203" pitchFamily="34" charset="0"/>
              </a:rPr>
              <a:t>Eslemi</a:t>
            </a:r>
            <a:r>
              <a:rPr lang="tr-TR" dirty="0">
                <a:latin typeface="Segoe UI Semibold" panose="020B0702040204020203" pitchFamily="34" charset="0"/>
              </a:rPr>
              <a:t> anlatıyor: "Ben </a:t>
            </a:r>
            <a:r>
              <a:rPr lang="tr-TR" dirty="0" err="1" smtClean="0">
                <a:latin typeface="Segoe UI Semibold" panose="020B0702040204020203" pitchFamily="34" charset="0"/>
              </a:rPr>
              <a:t>Resulullah’la</a:t>
            </a:r>
            <a:r>
              <a:rPr lang="tr-TR" dirty="0" smtClean="0">
                <a:latin typeface="Segoe UI Semibold" panose="020B0702040204020203" pitchFamily="34" charset="0"/>
              </a:rPr>
              <a:t> </a:t>
            </a:r>
            <a:r>
              <a:rPr lang="tr-TR" dirty="0">
                <a:latin typeface="Segoe UI Semibold" panose="020B0702040204020203" pitchFamily="34" charset="0"/>
              </a:rPr>
              <a:t>(</a:t>
            </a:r>
            <a:r>
              <a:rPr lang="tr-TR" dirty="0" err="1" smtClean="0">
                <a:latin typeface="Segoe UI Semibold" panose="020B0702040204020203" pitchFamily="34" charset="0"/>
              </a:rPr>
              <a:t>a.s</a:t>
            </a:r>
            <a:r>
              <a:rPr lang="tr-TR" dirty="0" smtClean="0">
                <a:latin typeface="Segoe UI Semibold" panose="020B0702040204020203" pitchFamily="34" charset="0"/>
              </a:rPr>
              <a:t>.) </a:t>
            </a:r>
            <a:r>
              <a:rPr lang="tr-TR" dirty="0">
                <a:latin typeface="Segoe UI Semibold" panose="020B0702040204020203" pitchFamily="34" charset="0"/>
              </a:rPr>
              <a:t>beraber gecelemiştim, kendisine abdest suyunu ve </a:t>
            </a:r>
            <a:r>
              <a:rPr lang="tr-TR" dirty="0" smtClean="0">
                <a:latin typeface="Segoe UI Semibold" panose="020B0702040204020203" pitchFamily="34" charset="0"/>
              </a:rPr>
              <a:t>başka </a:t>
            </a:r>
            <a:r>
              <a:rPr lang="tr-TR" dirty="0">
                <a:latin typeface="Segoe UI Semibold" panose="020B0702040204020203" pitchFamily="34" charset="0"/>
              </a:rPr>
              <a:t>ihtiyaçlarını getirdim. Bana: "Dile benden (ne dilersen)!" buyurdu. Ben: </a:t>
            </a:r>
            <a:r>
              <a:rPr lang="tr-TR" dirty="0">
                <a:latin typeface="Tahoma" panose="020B0604030504040204" pitchFamily="34" charset="0"/>
              </a:rPr>
              <a:t>"</a:t>
            </a:r>
            <a:r>
              <a:rPr lang="tr-TR" b="1" dirty="0">
                <a:latin typeface="Tahoma" panose="020B0604030504040204" pitchFamily="34" charset="0"/>
              </a:rPr>
              <a:t>Senden cennette seninle </a:t>
            </a:r>
            <a:r>
              <a:rPr lang="tr-TR" b="1" dirty="0" smtClean="0">
                <a:latin typeface="Tahoma" panose="020B0604030504040204" pitchFamily="34" charset="0"/>
              </a:rPr>
              <a:t>birliktelik </a:t>
            </a:r>
            <a:r>
              <a:rPr lang="tr-TR" b="1" dirty="0">
                <a:latin typeface="Tahoma" panose="020B0604030504040204" pitchFamily="34" charset="0"/>
              </a:rPr>
              <a:t>diliyorum</a:t>
            </a:r>
            <a:r>
              <a:rPr lang="tr-TR" dirty="0">
                <a:latin typeface="Tahoma" panose="020B0604030504040204" pitchFamily="34" charset="0"/>
              </a:rPr>
              <a:t>!" dedim. Bana: "Veya bundan başka </a:t>
            </a:r>
            <a:r>
              <a:rPr lang="tr-TR" dirty="0" smtClean="0">
                <a:latin typeface="Tahoma" panose="020B0604030504040204" pitchFamily="34" charset="0"/>
              </a:rPr>
              <a:t>bir şey</a:t>
            </a:r>
            <a:r>
              <a:rPr lang="tr-TR" dirty="0">
                <a:latin typeface="Tahoma" panose="020B0604030504040204" pitchFamily="34" charset="0"/>
              </a:rPr>
              <a:t>?" dedi. Ben: "Hayır, sadece </a:t>
            </a:r>
            <a:r>
              <a:rPr lang="tr-TR" dirty="0" smtClean="0">
                <a:latin typeface="Tahoma" panose="020B0604030504040204" pitchFamily="34" charset="0"/>
              </a:rPr>
              <a:t>bunu </a:t>
            </a:r>
            <a:r>
              <a:rPr lang="tr-TR" dirty="0">
                <a:latin typeface="Tahoma" panose="020B0604030504040204" pitchFamily="34" charset="0"/>
              </a:rPr>
              <a:t>istiyorum!" dedim. </a:t>
            </a:r>
            <a:r>
              <a:rPr lang="tr-TR" dirty="0" smtClean="0">
                <a:latin typeface="Tahoma" panose="020B0604030504040204" pitchFamily="34" charset="0"/>
              </a:rPr>
              <a:t>"</a:t>
            </a:r>
            <a:r>
              <a:rPr lang="tr-TR" b="1" dirty="0" smtClean="0">
                <a:solidFill>
                  <a:srgbClr val="FFFF00"/>
                </a:solidFill>
                <a:latin typeface="Tahoma" panose="020B0604030504040204" pitchFamily="34" charset="0"/>
              </a:rPr>
              <a:t>Öyleyse kendin için çok secde ederek bana yardımcı ol!</a:t>
            </a:r>
            <a:r>
              <a:rPr lang="tr-TR" dirty="0" smtClean="0">
                <a:latin typeface="Tahoma" panose="020B0604030504040204" pitchFamily="34" charset="0"/>
              </a:rPr>
              <a:t>" </a:t>
            </a:r>
            <a:r>
              <a:rPr lang="tr-TR" dirty="0">
                <a:latin typeface="Tahoma" panose="020B0604030504040204" pitchFamily="34" charset="0"/>
              </a:rPr>
              <a:t>buyurdu."</a:t>
            </a:r>
          </a:p>
          <a:p>
            <a:pPr>
              <a:lnSpc>
                <a:spcPct val="150000"/>
              </a:lnSpc>
            </a:pPr>
            <a:r>
              <a:rPr lang="tr-TR" dirty="0">
                <a:latin typeface="Tahoma" panose="020B0604030504040204" pitchFamily="34" charset="0"/>
              </a:rPr>
              <a:t> </a:t>
            </a:r>
            <a:r>
              <a:rPr lang="tr-TR" sz="1600" dirty="0" smtClean="0">
                <a:solidFill>
                  <a:schemeClr val="tx2">
                    <a:lumMod val="90000"/>
                  </a:schemeClr>
                </a:solidFill>
                <a:latin typeface="Tahoma" panose="020B0604030504040204" pitchFamily="34" charset="0"/>
              </a:rPr>
              <a:t>(Müslim</a:t>
            </a:r>
            <a:r>
              <a:rPr lang="tr-TR" sz="1600" dirty="0">
                <a:solidFill>
                  <a:schemeClr val="tx2">
                    <a:lumMod val="90000"/>
                  </a:schemeClr>
                </a:solidFill>
                <a:latin typeface="Tahoma" panose="020B0604030504040204" pitchFamily="34" charset="0"/>
              </a:rPr>
              <a:t>, Salat 226, (489); Ebu Davud, Salat 312, (1320).</a:t>
            </a:r>
            <a:endParaRPr lang="tr-TR" sz="1600" dirty="0">
              <a:solidFill>
                <a:schemeClr val="tx2">
                  <a:lumMod val="90000"/>
                </a:schemeClr>
              </a:solidFill>
              <a:effectLst/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9" y="942110"/>
            <a:ext cx="5264726" cy="44057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Dikdörtgen 3"/>
          <p:cNvSpPr/>
          <p:nvPr/>
        </p:nvSpPr>
        <p:spPr>
          <a:xfrm>
            <a:off x="6414654" y="5084618"/>
            <a:ext cx="4156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400" dirty="0" smtClean="0"/>
          </a:p>
          <a:p>
            <a:r>
              <a:rPr lang="tr-TR" sz="2400" dirty="0"/>
              <a:t> </a:t>
            </a:r>
            <a:r>
              <a:rPr lang="tr-TR" sz="2400" dirty="0" smtClean="0"/>
              <a:t>      (</a:t>
            </a:r>
            <a:r>
              <a:rPr lang="tr-TR" sz="2400" dirty="0" err="1"/>
              <a:t>İbn</a:t>
            </a:r>
            <a:r>
              <a:rPr lang="tr-TR" sz="2400" dirty="0"/>
              <a:t> </a:t>
            </a:r>
            <a:r>
              <a:rPr lang="tr-TR" sz="2400" dirty="0" err="1"/>
              <a:t>Mace</a:t>
            </a:r>
            <a:r>
              <a:rPr lang="tr-TR" sz="2400" dirty="0"/>
              <a:t>, Taharet, 48.) 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011382" y="1496291"/>
            <a:ext cx="41286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r>
              <a:rPr lang="tr-TR" sz="2800" dirty="0" err="1"/>
              <a:t>Resulullah</a:t>
            </a:r>
            <a:r>
              <a:rPr lang="tr-TR" sz="2800" dirty="0"/>
              <a:t> (</a:t>
            </a:r>
            <a:r>
              <a:rPr lang="tr-TR" sz="2800" dirty="0" err="1"/>
              <a:t>a.s</a:t>
            </a:r>
            <a:r>
              <a:rPr lang="tr-TR" sz="2800" dirty="0" smtClean="0"/>
              <a:t>.) </a:t>
            </a:r>
            <a:r>
              <a:rPr lang="tr-TR" sz="2800" dirty="0"/>
              <a:t>rükû ve secdeleri tam yapılmayan namazı, </a:t>
            </a:r>
            <a:r>
              <a:rPr lang="tr-TR" sz="2800" dirty="0" smtClean="0"/>
              <a:t>«</a:t>
            </a:r>
            <a:r>
              <a:rPr lang="tr-TR" sz="2800" b="1" dirty="0" smtClean="0"/>
              <a:t>NAMAZ HIRSIZLIĞI</a:t>
            </a:r>
            <a:r>
              <a:rPr lang="tr-TR" sz="2800" dirty="0" smtClean="0"/>
              <a:t>» </a:t>
            </a:r>
            <a:r>
              <a:rPr lang="tr-TR" sz="2800" dirty="0"/>
              <a:t>olarak nitelendirmiştir. </a:t>
            </a:r>
            <a:endParaRPr lang="tr-TR" sz="2800" dirty="0" smtClean="0"/>
          </a:p>
          <a:p>
            <a:r>
              <a:rPr lang="tr-TR" sz="2000" dirty="0" smtClean="0">
                <a:solidFill>
                  <a:srgbClr val="FFFF00"/>
                </a:solidFill>
              </a:rPr>
              <a:t>(</a:t>
            </a:r>
            <a:r>
              <a:rPr lang="tr-TR" sz="2000" dirty="0" err="1">
                <a:solidFill>
                  <a:srgbClr val="FFFF00"/>
                </a:solidFill>
              </a:rPr>
              <a:t>Müsned</a:t>
            </a:r>
            <a:r>
              <a:rPr lang="tr-TR" sz="2000" dirty="0">
                <a:solidFill>
                  <a:srgbClr val="FFFF00"/>
                </a:solidFill>
              </a:rPr>
              <a:t>-i </a:t>
            </a:r>
            <a:r>
              <a:rPr lang="tr-TR" sz="2000" dirty="0" err="1">
                <a:solidFill>
                  <a:srgbClr val="FFFF00"/>
                </a:solidFill>
              </a:rPr>
              <a:t>Ahmed</a:t>
            </a:r>
            <a:r>
              <a:rPr lang="tr-TR" sz="2000" dirty="0">
                <a:solidFill>
                  <a:srgbClr val="FFFF00"/>
                </a:solidFill>
              </a:rPr>
              <a:t> b. </a:t>
            </a:r>
            <a:r>
              <a:rPr lang="tr-TR" sz="2000" dirty="0" err="1">
                <a:solidFill>
                  <a:srgbClr val="FFFF00"/>
                </a:solidFill>
              </a:rPr>
              <a:t>Hanbel</a:t>
            </a:r>
            <a:r>
              <a:rPr lang="tr-TR" sz="2000" dirty="0">
                <a:solidFill>
                  <a:srgbClr val="FFFF00"/>
                </a:solidFill>
              </a:rPr>
              <a:t>, III/70).</a:t>
            </a:r>
          </a:p>
        </p:txBody>
      </p:sp>
    </p:spTree>
    <p:extLst>
      <p:ext uri="{BB962C8B-B14F-4D97-AF65-F5344CB8AC3E}">
        <p14:creationId xmlns:p14="http://schemas.microsoft.com/office/powerpoint/2010/main" val="163824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327563" y="1025235"/>
            <a:ext cx="791094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400" b="1" dirty="0" smtClean="0"/>
          </a:p>
          <a:p>
            <a:r>
              <a:rPr lang="tr-TR" sz="2400" b="1" dirty="0" smtClean="0"/>
              <a:t>"</a:t>
            </a:r>
            <a:r>
              <a:rPr lang="tr-TR" sz="2400" b="1" dirty="0" err="1" smtClean="0"/>
              <a:t>Resulullah</a:t>
            </a:r>
            <a:r>
              <a:rPr lang="tr-TR" sz="2400" b="1" dirty="0" smtClean="0"/>
              <a:t> </a:t>
            </a:r>
            <a:r>
              <a:rPr lang="tr-TR" sz="2400" b="1" dirty="0"/>
              <a:t>(</a:t>
            </a:r>
            <a:r>
              <a:rPr lang="tr-TR" sz="2400" b="1" dirty="0" err="1" smtClean="0"/>
              <a:t>a.s</a:t>
            </a:r>
            <a:r>
              <a:rPr lang="tr-TR" sz="2400" b="1" dirty="0" smtClean="0"/>
              <a:t>.) </a:t>
            </a:r>
            <a:r>
              <a:rPr lang="tr-TR" sz="2400" b="1" dirty="0"/>
              <a:t>iki </a:t>
            </a:r>
            <a:r>
              <a:rPr lang="tr-TR" sz="2400" b="1" dirty="0" err="1"/>
              <a:t>ritl</a:t>
            </a:r>
            <a:r>
              <a:rPr lang="tr-TR" sz="2400" b="1" dirty="0"/>
              <a:t> su (alan </a:t>
            </a:r>
            <a:r>
              <a:rPr lang="tr-TR" sz="2400" b="1" dirty="0" err="1"/>
              <a:t>kab</a:t>
            </a:r>
            <a:r>
              <a:rPr lang="tr-TR" sz="2400" b="1" dirty="0"/>
              <a:t>) ile abdest alır, bir </a:t>
            </a:r>
            <a:r>
              <a:rPr lang="tr-TR" sz="2400" b="1" dirty="0" err="1"/>
              <a:t>sa</a:t>
            </a:r>
            <a:r>
              <a:rPr lang="tr-TR" sz="2400" b="1" dirty="0"/>
              <a:t>’ (dolusu) su ile de gusül ederdi."</a:t>
            </a:r>
            <a:r>
              <a:rPr lang="tr-TR" sz="2400" dirty="0"/>
              <a:t> </a:t>
            </a:r>
          </a:p>
          <a:p>
            <a:r>
              <a:rPr lang="tr-TR" sz="2000" dirty="0" smtClean="0">
                <a:solidFill>
                  <a:srgbClr val="00B0F0"/>
                </a:solidFill>
              </a:rPr>
              <a:t>                                (</a:t>
            </a:r>
            <a:r>
              <a:rPr lang="tr-TR" sz="2000" dirty="0">
                <a:solidFill>
                  <a:srgbClr val="00B0F0"/>
                </a:solidFill>
              </a:rPr>
              <a:t>Müslim, </a:t>
            </a:r>
            <a:r>
              <a:rPr lang="tr-TR" sz="2000" dirty="0" err="1">
                <a:solidFill>
                  <a:srgbClr val="00B0F0"/>
                </a:solidFill>
              </a:rPr>
              <a:t>Hayz</a:t>
            </a:r>
            <a:r>
              <a:rPr lang="tr-TR" sz="2000" dirty="0">
                <a:solidFill>
                  <a:srgbClr val="00B0F0"/>
                </a:solidFill>
              </a:rPr>
              <a:t> 50,51; </a:t>
            </a:r>
            <a:r>
              <a:rPr lang="tr-TR" sz="2000" dirty="0" err="1">
                <a:solidFill>
                  <a:srgbClr val="00B0F0"/>
                </a:solidFill>
              </a:rPr>
              <a:t>Nesaî</a:t>
            </a:r>
            <a:r>
              <a:rPr lang="tr-TR" sz="2000" dirty="0">
                <a:solidFill>
                  <a:srgbClr val="00B0F0"/>
                </a:solidFill>
              </a:rPr>
              <a:t>, </a:t>
            </a:r>
            <a:r>
              <a:rPr lang="tr-TR" sz="2000" dirty="0" err="1">
                <a:solidFill>
                  <a:srgbClr val="00B0F0"/>
                </a:solidFill>
              </a:rPr>
              <a:t>Tahâre</a:t>
            </a:r>
            <a:r>
              <a:rPr lang="tr-TR" sz="2000" dirty="0">
                <a:solidFill>
                  <a:srgbClr val="00B0F0"/>
                </a:solidFill>
              </a:rPr>
              <a:t> 58, 143</a:t>
            </a:r>
            <a:r>
              <a:rPr lang="tr-TR" sz="2000" dirty="0" smtClean="0">
                <a:solidFill>
                  <a:srgbClr val="00B0F0"/>
                </a:solidFill>
              </a:rPr>
              <a:t>)</a:t>
            </a:r>
          </a:p>
          <a:p>
            <a:endParaRPr lang="tr-TR" sz="2400" dirty="0"/>
          </a:p>
        </p:txBody>
      </p:sp>
      <p:sp>
        <p:nvSpPr>
          <p:cNvPr id="4" name="Dikdörtgen 3"/>
          <p:cNvSpPr/>
          <p:nvPr/>
        </p:nvSpPr>
        <p:spPr>
          <a:xfrm>
            <a:off x="2258289" y="2424545"/>
            <a:ext cx="791094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400" b="1" dirty="0" smtClean="0"/>
          </a:p>
          <a:p>
            <a:r>
              <a:rPr lang="tr-TR" sz="2400" b="1" dirty="0" smtClean="0"/>
              <a:t>"</a:t>
            </a:r>
            <a:r>
              <a:rPr lang="tr-TR" sz="2400" b="1" dirty="0" err="1" smtClean="0"/>
              <a:t>Resulullah</a:t>
            </a:r>
            <a:r>
              <a:rPr lang="tr-TR" sz="2400" b="1" dirty="0" smtClean="0"/>
              <a:t> </a:t>
            </a:r>
            <a:r>
              <a:rPr lang="tr-TR" sz="2400" b="1" dirty="0"/>
              <a:t>(</a:t>
            </a:r>
            <a:r>
              <a:rPr lang="tr-TR" sz="2400" b="1" dirty="0" err="1" smtClean="0"/>
              <a:t>a.s</a:t>
            </a:r>
            <a:r>
              <a:rPr lang="tr-TR" sz="2400" b="1" dirty="0" smtClean="0"/>
              <a:t>.) </a:t>
            </a:r>
            <a:r>
              <a:rPr lang="tr-TR" sz="2400" b="1" dirty="0"/>
              <a:t>bir </a:t>
            </a:r>
            <a:r>
              <a:rPr lang="tr-TR" sz="2400" b="1" dirty="0" err="1"/>
              <a:t>sa</a:t>
            </a:r>
            <a:r>
              <a:rPr lang="tr-TR" sz="2400" b="1" dirty="0"/>
              <a:t>' veya beş </a:t>
            </a:r>
            <a:r>
              <a:rPr lang="tr-TR" sz="2400" b="1" dirty="0" err="1"/>
              <a:t>müdde</a:t>
            </a:r>
            <a:r>
              <a:rPr lang="tr-TR" sz="2400" b="1" dirty="0"/>
              <a:t> kadar olan su (miktarı) ile gusül abdestini alır, ab­dest için de bir </a:t>
            </a:r>
            <a:r>
              <a:rPr lang="tr-TR" sz="2400" b="1" dirty="0" err="1"/>
              <a:t>müd</a:t>
            </a:r>
            <a:r>
              <a:rPr lang="tr-TR" sz="2400" b="1" dirty="0"/>
              <a:t> (miktarı) su </a:t>
            </a:r>
            <a:r>
              <a:rPr lang="tr-TR" sz="2400" b="1" dirty="0" smtClean="0"/>
              <a:t>kullanırdı</a:t>
            </a:r>
            <a:r>
              <a:rPr lang="tr-TR" sz="2400" b="1" dirty="0"/>
              <a:t>."</a:t>
            </a:r>
            <a:r>
              <a:rPr lang="tr-TR" sz="2400" dirty="0"/>
              <a:t> </a:t>
            </a:r>
            <a:r>
              <a:rPr lang="tr-TR" sz="2400" dirty="0" smtClean="0"/>
              <a:t>      </a:t>
            </a:r>
            <a:r>
              <a:rPr lang="tr-TR" sz="2000" dirty="0" smtClean="0">
                <a:solidFill>
                  <a:srgbClr val="00B0F0"/>
                </a:solidFill>
              </a:rPr>
              <a:t>(</a:t>
            </a:r>
            <a:r>
              <a:rPr lang="tr-TR" sz="2000" dirty="0">
                <a:solidFill>
                  <a:srgbClr val="00B0F0"/>
                </a:solidFill>
              </a:rPr>
              <a:t>Buhari, </a:t>
            </a:r>
            <a:r>
              <a:rPr lang="tr-TR" sz="2000" dirty="0" err="1">
                <a:solidFill>
                  <a:srgbClr val="00B0F0"/>
                </a:solidFill>
              </a:rPr>
              <a:t>Vudu</a:t>
            </a:r>
            <a:r>
              <a:rPr lang="tr-TR" sz="2000" dirty="0">
                <a:solidFill>
                  <a:srgbClr val="00B0F0"/>
                </a:solidFill>
              </a:rPr>
              <a:t>, 47</a:t>
            </a:r>
            <a:r>
              <a:rPr lang="tr-TR" sz="2000" dirty="0" smtClean="0">
                <a:solidFill>
                  <a:srgbClr val="00B0F0"/>
                </a:solidFill>
              </a:rPr>
              <a:t>)</a:t>
            </a:r>
          </a:p>
          <a:p>
            <a:endParaRPr lang="tr-T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58289" y="4144467"/>
            <a:ext cx="824345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NOT: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Rıtıl</a:t>
            </a:r>
            <a:r>
              <a:rPr kumimoji="0" lang="tr-TR" altLang="tr-TR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: 416 gr.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Müd</a:t>
            </a:r>
            <a:r>
              <a:rPr kumimoji="0" lang="tr-TR" altLang="tr-TR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: ¼ </a:t>
            </a:r>
            <a:r>
              <a:rPr kumimoji="0" lang="tr-TR" altLang="tr-TR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Sa’a</a:t>
            </a:r>
            <a:r>
              <a:rPr kumimoji="0" lang="tr-TR" altLang="tr-TR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eşit bir ölçü birimidir. 832 gr.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000" b="1" dirty="0" err="1">
                <a:solidFill>
                  <a:srgbClr val="FFFF00"/>
                </a:solidFill>
              </a:rPr>
              <a:t>Sa</a:t>
            </a:r>
            <a:r>
              <a:rPr lang="tr-TR" sz="2000" b="1" dirty="0">
                <a:solidFill>
                  <a:srgbClr val="FFFF00"/>
                </a:solidFill>
              </a:rPr>
              <a:t>’ : Dört </a:t>
            </a:r>
            <a:r>
              <a:rPr lang="tr-TR" sz="2000" b="1" dirty="0" err="1">
                <a:solidFill>
                  <a:srgbClr val="FFFF00"/>
                </a:solidFill>
              </a:rPr>
              <a:t>Müd</a:t>
            </a:r>
            <a:r>
              <a:rPr lang="tr-TR" sz="2000" b="1" dirty="0">
                <a:solidFill>
                  <a:srgbClr val="FFFF00"/>
                </a:solidFill>
              </a:rPr>
              <a:t> miktarıdır veya 5 tam 1/3 </a:t>
            </a:r>
            <a:r>
              <a:rPr lang="tr-TR" sz="2000" b="1" dirty="0" err="1">
                <a:solidFill>
                  <a:srgbClr val="FFFF00"/>
                </a:solidFill>
              </a:rPr>
              <a:t>rıtıl</a:t>
            </a:r>
            <a:r>
              <a:rPr lang="tr-TR" sz="2000" b="1" dirty="0">
                <a:solidFill>
                  <a:srgbClr val="FFFF00"/>
                </a:solidFill>
              </a:rPr>
              <a:t> demektir, 3,328 gr.</a:t>
            </a:r>
            <a:endParaRPr kumimoji="0" lang="tr-TR" altLang="tr-TR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9019" y="872837"/>
            <a:ext cx="8853054" cy="52975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16184" y="831273"/>
            <a:ext cx="5791198" cy="1454727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Sabahın nuru ile karanlığı arasında,</a:t>
            </a:r>
            <a:br>
              <a:rPr lang="tr-TR" sz="2400" b="1" dirty="0" smtClean="0"/>
            </a:br>
            <a:r>
              <a:rPr lang="tr-TR" sz="2400" b="1" dirty="0" smtClean="0"/>
              <a:t> dört </a:t>
            </a:r>
            <a:r>
              <a:rPr lang="tr-TR" sz="2400" b="1" dirty="0" err="1" smtClean="0"/>
              <a:t>rekâtlık</a:t>
            </a:r>
            <a:r>
              <a:rPr lang="tr-TR" sz="2400" b="1" dirty="0" smtClean="0"/>
              <a:t> bir fark vardır…</a:t>
            </a:r>
            <a:endParaRPr lang="tr-TR" sz="2400" b="1" dirty="0"/>
          </a:p>
        </p:txBody>
      </p:sp>
      <p:pic>
        <p:nvPicPr>
          <p:cNvPr id="5" name="Resim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3" b="28383"/>
          <a:stretch>
            <a:fillRect/>
          </a:stretch>
        </p:blipFill>
        <p:spPr>
          <a:xfrm>
            <a:off x="7872590" y="831273"/>
            <a:ext cx="3632021" cy="5029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316183" y="2507674"/>
            <a:ext cx="6317672" cy="3200399"/>
          </a:xfrm>
        </p:spPr>
        <p:txBody>
          <a:bodyPr>
            <a:normAutofit fontScale="92500" lnSpcReduction="20000"/>
          </a:bodyPr>
          <a:lstStyle/>
          <a:p>
            <a:endParaRPr lang="tr-TR" dirty="0" smtClean="0"/>
          </a:p>
          <a:p>
            <a:r>
              <a:rPr lang="tr-TR" sz="2800" dirty="0" smtClean="0"/>
              <a:t>“</a:t>
            </a:r>
            <a:r>
              <a:rPr lang="tr-TR" sz="2800" b="1" dirty="0"/>
              <a:t>S</a:t>
            </a:r>
            <a:r>
              <a:rPr lang="tr-TR" sz="2800" b="1" dirty="0" smtClean="0"/>
              <a:t>abah namazının iki rekatlık sünneti, </a:t>
            </a:r>
          </a:p>
          <a:p>
            <a:r>
              <a:rPr lang="tr-TR" sz="2800" b="1" dirty="0" smtClean="0"/>
              <a:t>dünya ve dünyadaki her şeyden daha hayırlıdır</a:t>
            </a:r>
            <a:r>
              <a:rPr lang="tr-TR" sz="2800" dirty="0"/>
              <a:t>”. </a:t>
            </a:r>
            <a:r>
              <a:rPr lang="tr-TR" sz="2800" dirty="0" smtClean="0"/>
              <a:t> </a:t>
            </a:r>
          </a:p>
          <a:p>
            <a:r>
              <a:rPr lang="tr-TR" sz="1900" dirty="0" smtClean="0">
                <a:solidFill>
                  <a:srgbClr val="FFC000"/>
                </a:solidFill>
              </a:rPr>
              <a:t>(Müslim, </a:t>
            </a:r>
            <a:r>
              <a:rPr lang="tr-TR" sz="1900" dirty="0" err="1" smtClean="0">
                <a:solidFill>
                  <a:srgbClr val="FFC000"/>
                </a:solidFill>
              </a:rPr>
              <a:t>Müsafirun</a:t>
            </a:r>
            <a:r>
              <a:rPr lang="tr-TR" sz="1900" dirty="0" smtClean="0">
                <a:solidFill>
                  <a:srgbClr val="FFC000"/>
                </a:solidFill>
              </a:rPr>
              <a:t>, 96.)</a:t>
            </a:r>
          </a:p>
          <a:p>
            <a:endParaRPr lang="tr-TR" sz="2800" dirty="0" smtClean="0">
              <a:solidFill>
                <a:srgbClr val="FFC000"/>
              </a:solidFill>
            </a:endParaRPr>
          </a:p>
          <a:p>
            <a:r>
              <a:rPr lang="tr-TR" sz="2800" dirty="0" smtClean="0">
                <a:solidFill>
                  <a:srgbClr val="FFC000"/>
                </a:solidFill>
              </a:rPr>
              <a:t>* </a:t>
            </a:r>
            <a:r>
              <a:rPr lang="tr-TR" sz="2800" dirty="0" smtClean="0"/>
              <a:t>Bu nedenle «sabahın körü» değil, «</a:t>
            </a:r>
            <a:r>
              <a:rPr lang="tr-TR" sz="2800" dirty="0" smtClean="0">
                <a:solidFill>
                  <a:srgbClr val="FFFF00"/>
                </a:solidFill>
              </a:rPr>
              <a:t>SABAHIN NURU</a:t>
            </a:r>
            <a:r>
              <a:rPr lang="tr-TR" sz="2800" dirty="0" smtClean="0"/>
              <a:t>». </a:t>
            </a:r>
            <a:r>
              <a:rPr lang="tr-TR" sz="2800" dirty="0" smtClean="0">
                <a:sym typeface="Wingdings" pitchFamily="2" charset="2"/>
              </a:rPr>
              <a:t>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34837" y="928256"/>
            <a:ext cx="4142508" cy="1122218"/>
          </a:xfrm>
        </p:spPr>
        <p:txBody>
          <a:bodyPr>
            <a:normAutofit/>
          </a:bodyPr>
          <a:lstStyle/>
          <a:p>
            <a:r>
              <a:rPr lang="tr-TR" dirty="0" smtClean="0"/>
              <a:t>«İman varsa, </a:t>
            </a:r>
            <a:br>
              <a:rPr lang="tr-TR" dirty="0" smtClean="0"/>
            </a:br>
            <a:r>
              <a:rPr lang="tr-TR" dirty="0" smtClean="0"/>
              <a:t>imkan da vardır.»</a:t>
            </a:r>
            <a:endParaRPr lang="tr-TR" dirty="0"/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7" b="18277"/>
          <a:stretch>
            <a:fillRect/>
          </a:stretch>
        </p:blipFill>
        <p:spPr>
          <a:xfrm>
            <a:off x="6996545" y="928256"/>
            <a:ext cx="4426437" cy="50569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634836" y="2452255"/>
            <a:ext cx="5181599" cy="3325090"/>
          </a:xfrm>
        </p:spPr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r>
              <a:rPr lang="tr-TR" sz="2400" b="1" dirty="0" smtClean="0">
                <a:solidFill>
                  <a:srgbClr val="FFFF00"/>
                </a:solidFill>
              </a:rPr>
              <a:t>İSLAM, AİLE DİNİDİR.</a:t>
            </a:r>
          </a:p>
          <a:p>
            <a:endParaRPr lang="tr-TR" sz="2400" b="1" dirty="0" smtClean="0">
              <a:solidFill>
                <a:srgbClr val="FFFF00"/>
              </a:solidFill>
            </a:endParaRPr>
          </a:p>
          <a:p>
            <a:r>
              <a:rPr lang="tr-TR" sz="2400" b="1" dirty="0" smtClean="0"/>
              <a:t>“Ailene namazı emret ve kendin de ona devam et. Senden rızık istemiyoruz. Sana da biz rızık veriyoruz. Güzel sonuç Allah’a karşı gelmekten sakınanındır”.</a:t>
            </a:r>
          </a:p>
          <a:p>
            <a:r>
              <a:rPr lang="tr-TR" sz="2400" b="1" dirty="0" smtClean="0">
                <a:solidFill>
                  <a:srgbClr val="00B0F0"/>
                </a:solidFill>
              </a:rPr>
              <a:t>(Taha, 132.)</a:t>
            </a:r>
            <a:endParaRPr lang="tr-TR" sz="2400" b="1" dirty="0">
              <a:solidFill>
                <a:srgbClr val="00B0F0"/>
              </a:solidFill>
            </a:endParaRPr>
          </a:p>
        </p:txBody>
      </p:sp>
      <p:sp>
        <p:nvSpPr>
          <p:cNvPr id="3" name="AutoShape 2" descr="secde anı ile ilgili görsel sonuc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98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umuthuzmeleri.files.wordpress.com/2012/06/namaz.jpg?w=442&amp;h=3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254" y="1613526"/>
            <a:ext cx="6040581" cy="42356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Dikdörtgen 1"/>
          <p:cNvSpPr/>
          <p:nvPr/>
        </p:nvSpPr>
        <p:spPr>
          <a:xfrm>
            <a:off x="1498061" y="1838528"/>
            <a:ext cx="3628121" cy="378565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«</a:t>
            </a:r>
            <a:r>
              <a:rPr lang="tr-TR" sz="2400" dirty="0"/>
              <a:t>NAMAZ KILAN BİR TOPLUMUN </a:t>
            </a:r>
            <a:r>
              <a:rPr lang="tr-TR" sz="2400" i="1" dirty="0"/>
              <a:t>PSİKOLOJİYE</a:t>
            </a:r>
            <a:r>
              <a:rPr lang="tr-TR" sz="2400" dirty="0"/>
              <a:t>, </a:t>
            </a:r>
            <a:endParaRPr lang="tr-TR" sz="2400" dirty="0" smtClean="0"/>
          </a:p>
          <a:p>
            <a:r>
              <a:rPr lang="tr-TR" sz="2400" dirty="0" smtClean="0"/>
              <a:t>ZEKAT </a:t>
            </a:r>
            <a:r>
              <a:rPr lang="tr-TR" sz="2400" dirty="0"/>
              <a:t>VEREN BİR TOPLUMUN SOSYOLOJİYE İHTİYACI YOKTUR.»</a:t>
            </a:r>
          </a:p>
          <a:p>
            <a:r>
              <a:rPr lang="tr-TR" sz="2400" b="1" dirty="0" smtClean="0"/>
              <a:t> </a:t>
            </a:r>
          </a:p>
          <a:p>
            <a:r>
              <a:rPr lang="tr-TR" sz="2400" b="1" dirty="0" smtClean="0"/>
              <a:t>     CEMİL </a:t>
            </a:r>
            <a:r>
              <a:rPr lang="tr-TR" sz="2400" b="1" dirty="0"/>
              <a:t>MERİÇ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828801" y="110836"/>
            <a:ext cx="88669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b="1" dirty="0" smtClean="0"/>
          </a:p>
          <a:p>
            <a:endParaRPr lang="tr-TR" b="1" dirty="0"/>
          </a:p>
          <a:p>
            <a:r>
              <a:rPr lang="tr-TR" sz="2800" b="1" dirty="0" smtClean="0"/>
              <a:t>“</a:t>
            </a:r>
            <a:r>
              <a:rPr lang="tr-TR" sz="2800" b="1" dirty="0"/>
              <a:t>Kişinin Allah’a en yakın olduğu an, secde anıdır</a:t>
            </a:r>
            <a:r>
              <a:rPr lang="tr-TR" sz="2800" b="1" dirty="0" smtClean="0"/>
              <a:t>”. </a:t>
            </a:r>
          </a:p>
          <a:p>
            <a:r>
              <a:rPr lang="tr-TR" sz="2400" b="1" dirty="0" smtClean="0">
                <a:solidFill>
                  <a:srgbClr val="FF0000"/>
                </a:solidFill>
              </a:rPr>
              <a:t>    </a:t>
            </a:r>
            <a:r>
              <a:rPr lang="tr-TR" sz="2400" dirty="0">
                <a:solidFill>
                  <a:srgbClr val="FF0000"/>
                </a:solidFill>
              </a:rPr>
              <a:t>(Müslim, Salât </a:t>
            </a:r>
            <a:r>
              <a:rPr lang="tr-TR" sz="2400" dirty="0" smtClean="0">
                <a:solidFill>
                  <a:srgbClr val="FF0000"/>
                </a:solidFill>
              </a:rPr>
              <a:t>215;482)</a:t>
            </a:r>
            <a:r>
              <a:rPr lang="tr-TR" sz="2400" b="1" dirty="0" smtClean="0">
                <a:solidFill>
                  <a:srgbClr val="FF0000"/>
                </a:solidFill>
              </a:rPr>
              <a:t>  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5186" y="619104"/>
            <a:ext cx="8523033" cy="51305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6552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          </a:t>
            </a:r>
            <a:r>
              <a:rPr lang="tr-TR" sz="6000" b="1" dirty="0" smtClean="0"/>
              <a:t>NAMAZ</a:t>
            </a:r>
            <a:endParaRPr lang="tr-TR" sz="6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83673" y="2133600"/>
            <a:ext cx="7910945" cy="3777622"/>
          </a:xfrm>
        </p:spPr>
        <p:txBody>
          <a:bodyPr/>
          <a:lstStyle/>
          <a:p>
            <a:endParaRPr lang="tr-TR" dirty="0" smtClean="0"/>
          </a:p>
          <a:p>
            <a:r>
              <a:rPr lang="tr-TR" sz="2800" dirty="0" smtClean="0"/>
              <a:t>Kelime manası itibariyle dua, yakarış, niyaz.</a:t>
            </a:r>
          </a:p>
          <a:p>
            <a:r>
              <a:rPr lang="tr-TR" sz="2800" dirty="0" smtClean="0"/>
              <a:t>Tekbir ile başlayıp selam ile son bulan, belli fiil ve sözleri içine alan bir ibadettir.</a:t>
            </a:r>
          </a:p>
          <a:p>
            <a:r>
              <a:rPr lang="tr-TR" sz="2800" dirty="0" err="1" smtClean="0"/>
              <a:t>Kur’an’da</a:t>
            </a:r>
            <a:r>
              <a:rPr lang="tr-TR" sz="2800" dirty="0" smtClean="0"/>
              <a:t> doksandan fazla ayette zikredilir.</a:t>
            </a:r>
          </a:p>
          <a:p>
            <a:r>
              <a:rPr lang="tr-TR" sz="2800" dirty="0" smtClean="0"/>
              <a:t>Beş vakit namaz Miraç gecesinden bize kalan bir hediyedir. 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987" y="2323731"/>
            <a:ext cx="2639668" cy="32010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56510" y="1903979"/>
            <a:ext cx="4376448" cy="825366"/>
          </a:xfrm>
        </p:spPr>
        <p:txBody>
          <a:bodyPr>
            <a:normAutofit/>
          </a:bodyPr>
          <a:lstStyle/>
          <a:p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>Bilim de, “</a:t>
            </a:r>
            <a:r>
              <a:rPr lang="tr-TR" sz="2400" b="1" dirty="0" smtClean="0"/>
              <a:t>namaz</a:t>
            </a:r>
            <a:r>
              <a:rPr lang="tr-TR" sz="2400" dirty="0" smtClean="0"/>
              <a:t>” diyor.</a:t>
            </a:r>
            <a:endParaRPr lang="tr-TR" sz="2400" dirty="0"/>
          </a:p>
        </p:txBody>
      </p:sp>
      <p:pic>
        <p:nvPicPr>
          <p:cNvPr id="5" name="Resim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996" y="2064326"/>
            <a:ext cx="3488470" cy="3014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856509" y="2729345"/>
            <a:ext cx="5929746" cy="3117273"/>
          </a:xfrm>
          <a:solidFill>
            <a:schemeClr val="accent2"/>
          </a:solidFill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sz="2000" dirty="0" smtClean="0"/>
              <a:t>*Hollanda’daki spor merkezleri günde üç kez, beşer dakika ile bu vücut egzersizlerini tavsiye ediyor.</a:t>
            </a:r>
          </a:p>
          <a:p>
            <a:r>
              <a:rPr lang="tr-TR" sz="2000" dirty="0" smtClean="0"/>
              <a:t> Ki bu hareketler, eklem ağrılarının hafiflemesine yardımcı oluyor.</a:t>
            </a:r>
          </a:p>
          <a:p>
            <a:endParaRPr lang="tr-TR" sz="2000" dirty="0" smtClean="0"/>
          </a:p>
          <a:p>
            <a:r>
              <a:rPr lang="tr-TR" sz="2000" dirty="0" smtClean="0"/>
              <a:t>Not: namaz yalnızca Allah için kılınır.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856509" y="803564"/>
            <a:ext cx="64562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“Rüku ve secde esnasında, kişinin günahları dökülür”. </a:t>
            </a:r>
            <a:br>
              <a:rPr lang="tr-TR" sz="2400" b="1" dirty="0"/>
            </a:br>
            <a:r>
              <a:rPr lang="tr-TR" sz="2400" b="1" dirty="0" smtClean="0"/>
              <a:t>                       </a:t>
            </a:r>
            <a:r>
              <a:rPr lang="tr-TR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Taberanî</a:t>
            </a:r>
            <a:r>
              <a:rPr lang="tr-TR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Mu'cemü'l</a:t>
            </a:r>
            <a:r>
              <a:rPr lang="tr-TR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-Kebir/</a:t>
            </a:r>
            <a:r>
              <a:rPr lang="tr-TR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şamile- 6/44.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2">
                    <a:lumMod val="90000"/>
                  </a:schemeClr>
                </a:solidFill>
              </a:rPr>
              <a:t>NAMAZIN MUCİZELERİ</a:t>
            </a: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856508" y="1482435"/>
            <a:ext cx="4405747" cy="942109"/>
          </a:xfrm>
        </p:spPr>
        <p:txBody>
          <a:bodyPr/>
          <a:lstStyle/>
          <a:p>
            <a:pPr algn="ctr"/>
            <a:endParaRPr lang="tr-TR" dirty="0"/>
          </a:p>
          <a:p>
            <a:endParaRPr lang="tr-TR" dirty="0" smtClean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Rüku Esnasındaki Hareketin,</a:t>
            </a:r>
          </a:p>
          <a:p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593274" y="2105891"/>
            <a:ext cx="4779818" cy="3629891"/>
          </a:xfrm>
          <a:solidFill>
            <a:schemeClr val="accent2"/>
          </a:solidFill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-</a:t>
            </a:r>
            <a:r>
              <a:rPr lang="tr-TR" dirty="0"/>
              <a:t>Aşağı bel </a:t>
            </a:r>
            <a:r>
              <a:rPr lang="tr-TR" dirty="0" smtClean="0"/>
              <a:t>ağrılarını </a:t>
            </a:r>
            <a:r>
              <a:rPr lang="tr-TR" dirty="0"/>
              <a:t>% 18 oranında,</a:t>
            </a:r>
          </a:p>
          <a:p>
            <a:r>
              <a:rPr lang="tr-TR" dirty="0"/>
              <a:t>-Kalça </a:t>
            </a:r>
            <a:r>
              <a:rPr lang="tr-TR" dirty="0" smtClean="0"/>
              <a:t>ağrılarını </a:t>
            </a:r>
            <a:r>
              <a:rPr lang="tr-TR" dirty="0"/>
              <a:t>% 31 </a:t>
            </a:r>
            <a:r>
              <a:rPr lang="tr-TR" dirty="0" smtClean="0"/>
              <a:t>oranında,</a:t>
            </a:r>
            <a:endParaRPr lang="tr-TR" dirty="0"/>
          </a:p>
          <a:p>
            <a:r>
              <a:rPr lang="tr-TR" dirty="0"/>
              <a:t>-Diz </a:t>
            </a:r>
            <a:r>
              <a:rPr lang="tr-TR" dirty="0" smtClean="0"/>
              <a:t>ağrılarını </a:t>
            </a:r>
            <a:r>
              <a:rPr lang="tr-TR" dirty="0"/>
              <a:t>% 63  </a:t>
            </a:r>
            <a:r>
              <a:rPr lang="tr-TR" dirty="0" smtClean="0"/>
              <a:t>oranında,</a:t>
            </a:r>
            <a:endParaRPr lang="tr-TR" dirty="0"/>
          </a:p>
          <a:p>
            <a:r>
              <a:rPr lang="tr-TR" dirty="0"/>
              <a:t>-Ayak bileği </a:t>
            </a:r>
            <a:r>
              <a:rPr lang="tr-TR" dirty="0" smtClean="0"/>
              <a:t>ağrılarını </a:t>
            </a:r>
            <a:r>
              <a:rPr lang="tr-TR" dirty="0"/>
              <a:t>% 32 </a:t>
            </a:r>
            <a:r>
              <a:rPr lang="tr-TR" dirty="0" smtClean="0"/>
              <a:t>oranında,</a:t>
            </a:r>
            <a:endParaRPr lang="tr-TR" dirty="0"/>
          </a:p>
          <a:p>
            <a:r>
              <a:rPr lang="tr-TR" dirty="0"/>
              <a:t>-Ayak baş parmağı </a:t>
            </a:r>
            <a:r>
              <a:rPr lang="tr-TR" dirty="0" smtClean="0"/>
              <a:t>ağrılarını </a:t>
            </a:r>
            <a:r>
              <a:rPr lang="tr-TR" dirty="0"/>
              <a:t>da %</a:t>
            </a:r>
            <a:r>
              <a:rPr lang="tr-TR" dirty="0" smtClean="0"/>
              <a:t>22 oranında azalttığı kanıtlanmıştır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664037" y="1482435"/>
            <a:ext cx="4841594" cy="1063302"/>
          </a:xfrm>
        </p:spPr>
        <p:txBody>
          <a:bodyPr/>
          <a:lstStyle/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Secdedeki Hareketlerin,</a:t>
            </a:r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553201" y="2105890"/>
            <a:ext cx="4951410" cy="3594519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Rüku </a:t>
            </a:r>
            <a:r>
              <a:rPr lang="tr-TR" dirty="0"/>
              <a:t>esnasındaki yararları yanında, bilek ağrılarına da % 28 oranında yararları </a:t>
            </a:r>
            <a:r>
              <a:rPr lang="tr-TR" dirty="0" smtClean="0"/>
              <a:t>olduğu kanıtlanmıştır.</a:t>
            </a:r>
          </a:p>
          <a:p>
            <a:r>
              <a:rPr lang="tr-TR" dirty="0" smtClean="0"/>
              <a:t>Namazdaki </a:t>
            </a:r>
            <a:r>
              <a:rPr lang="tr-TR" dirty="0" err="1" smtClean="0"/>
              <a:t>Teşehhüd</a:t>
            </a:r>
            <a:r>
              <a:rPr lang="tr-TR" dirty="0" smtClean="0"/>
              <a:t> Pozisyonunda da yine</a:t>
            </a:r>
            <a:r>
              <a:rPr lang="tr-TR" dirty="0"/>
              <a:t>,</a:t>
            </a:r>
          </a:p>
          <a:p>
            <a:r>
              <a:rPr lang="tr-TR" dirty="0"/>
              <a:t> -Aşağı bel ağrılarının %37 oranında,</a:t>
            </a:r>
          </a:p>
          <a:p>
            <a:r>
              <a:rPr lang="tr-TR" dirty="0"/>
              <a:t>-Diz ağrılarının %53 oranında,</a:t>
            </a:r>
          </a:p>
          <a:p>
            <a:r>
              <a:rPr lang="tr-TR" dirty="0"/>
              <a:t>-Ayak baş parmağı ağrılarını da %37 oranında, azalttığı kanıtlanmıştır.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62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TO\IMG_20170102_231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7782" y="1363769"/>
            <a:ext cx="5306290" cy="46374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4835" y="1667565"/>
            <a:ext cx="4627419" cy="40299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Dikdörtgen 1"/>
          <p:cNvSpPr/>
          <p:nvPr/>
        </p:nvSpPr>
        <p:spPr>
          <a:xfrm>
            <a:off x="2452256" y="5697469"/>
            <a:ext cx="32835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err="1"/>
              <a:t>Camiussağir</a:t>
            </a:r>
            <a:r>
              <a:rPr lang="tr-TR" sz="2000" dirty="0"/>
              <a:t> </a:t>
            </a:r>
            <a:r>
              <a:rPr lang="tr-TR" sz="2000" dirty="0" smtClean="0"/>
              <a:t>, </a:t>
            </a:r>
            <a:r>
              <a:rPr lang="tr-TR" sz="2000" dirty="0" err="1" smtClean="0"/>
              <a:t>no</a:t>
            </a:r>
            <a:r>
              <a:rPr lang="tr-TR" sz="2000" dirty="0" smtClean="0"/>
              <a:t>: 2034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17964" y="624110"/>
            <a:ext cx="9786649" cy="1280890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accent1"/>
                </a:solidFill>
              </a:rPr>
              <a:t>«Beni kimsecikler okşamaz madem,</a:t>
            </a:r>
            <a:br>
              <a:rPr lang="tr-TR" sz="2800" dirty="0" smtClean="0">
                <a:solidFill>
                  <a:schemeClr val="accent1"/>
                </a:solidFill>
              </a:rPr>
            </a:br>
            <a:r>
              <a:rPr lang="tr-TR" sz="2800" dirty="0" smtClean="0">
                <a:solidFill>
                  <a:schemeClr val="accent1"/>
                </a:solidFill>
              </a:rPr>
              <a:t>öp beni alnımdan, sen öp seccadem.» </a:t>
            </a:r>
            <a:r>
              <a:rPr lang="tr-TR" sz="2800" dirty="0" smtClean="0"/>
              <a:t>Üstat Necip Fazıl 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96291" y="1468582"/>
            <a:ext cx="9753599" cy="4696691"/>
          </a:xfrm>
        </p:spPr>
        <p:txBody>
          <a:bodyPr/>
          <a:lstStyle/>
          <a:p>
            <a:endParaRPr lang="tr-TR" dirty="0" smtClean="0"/>
          </a:p>
          <a:p>
            <a:r>
              <a:rPr lang="tr-TR" sz="2000" dirty="0" smtClean="0"/>
              <a:t>“</a:t>
            </a:r>
            <a:r>
              <a:rPr lang="tr-TR" sz="2000" dirty="0"/>
              <a:t>Secde et ve </a:t>
            </a:r>
            <a:r>
              <a:rPr lang="tr-TR" sz="2000" dirty="0" smtClean="0"/>
              <a:t>(Rabbine) </a:t>
            </a:r>
            <a:r>
              <a:rPr lang="tr-TR" sz="2000" dirty="0"/>
              <a:t>yaklaş</a:t>
            </a:r>
            <a:r>
              <a:rPr lang="tr-TR" sz="2000" dirty="0" smtClean="0"/>
              <a:t>!“ </a:t>
            </a:r>
            <a:r>
              <a:rPr lang="tr-TR" sz="2000" dirty="0" err="1" smtClean="0">
                <a:solidFill>
                  <a:srgbClr val="FFFF00"/>
                </a:solidFill>
              </a:rPr>
              <a:t>Alak</a:t>
            </a:r>
            <a:r>
              <a:rPr lang="tr-TR" sz="2000" dirty="0">
                <a:solidFill>
                  <a:srgbClr val="FFFF00"/>
                </a:solidFill>
              </a:rPr>
              <a:t>, </a:t>
            </a:r>
            <a:r>
              <a:rPr lang="tr-TR" sz="2000" dirty="0" smtClean="0">
                <a:solidFill>
                  <a:srgbClr val="FFFF00"/>
                </a:solidFill>
              </a:rPr>
              <a:t>96/19.</a:t>
            </a:r>
            <a:endParaRPr lang="tr-TR" sz="2000" dirty="0" smtClean="0"/>
          </a:p>
          <a:p>
            <a:r>
              <a:rPr lang="tr-TR" sz="2000" dirty="0" smtClean="0"/>
              <a:t>“</a:t>
            </a:r>
            <a:r>
              <a:rPr lang="tr-TR" sz="2000" dirty="0"/>
              <a:t>Ey iman edenler, rükû edin ve secde edin</a:t>
            </a:r>
            <a:r>
              <a:rPr lang="tr-TR" sz="2000" dirty="0" smtClean="0"/>
              <a:t>!“ </a:t>
            </a:r>
            <a:r>
              <a:rPr lang="tr-TR" sz="2000" dirty="0" err="1" smtClean="0">
                <a:solidFill>
                  <a:srgbClr val="FFFF00"/>
                </a:solidFill>
              </a:rPr>
              <a:t>Hacc</a:t>
            </a:r>
            <a:r>
              <a:rPr lang="tr-TR" sz="2000" dirty="0">
                <a:solidFill>
                  <a:srgbClr val="FFFF00"/>
                </a:solidFill>
              </a:rPr>
              <a:t>, </a:t>
            </a:r>
            <a:r>
              <a:rPr lang="tr-TR" sz="2000" dirty="0" smtClean="0">
                <a:solidFill>
                  <a:srgbClr val="FFFF00"/>
                </a:solidFill>
              </a:rPr>
              <a:t>22/77.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dirty="0"/>
              <a:t>“...Rükû eden, secde eden </a:t>
            </a:r>
            <a:r>
              <a:rPr lang="tr-TR" sz="2000" dirty="0" smtClean="0"/>
              <a:t>müminleri </a:t>
            </a:r>
            <a:r>
              <a:rPr lang="tr-TR" sz="2000" dirty="0"/>
              <a:t>müjdele</a:t>
            </a:r>
            <a:r>
              <a:rPr lang="tr-TR" sz="2000" dirty="0" smtClean="0"/>
              <a:t>!“ </a:t>
            </a:r>
            <a:r>
              <a:rPr lang="tr-TR" sz="2000" dirty="0" err="1" smtClean="0">
                <a:solidFill>
                  <a:srgbClr val="FFFF00"/>
                </a:solidFill>
              </a:rPr>
              <a:t>Tevbe</a:t>
            </a:r>
            <a:r>
              <a:rPr lang="tr-TR" sz="2000" dirty="0">
                <a:solidFill>
                  <a:srgbClr val="FFFF00"/>
                </a:solidFill>
              </a:rPr>
              <a:t>, </a:t>
            </a:r>
            <a:r>
              <a:rPr lang="tr-TR" sz="2000" dirty="0" smtClean="0">
                <a:solidFill>
                  <a:srgbClr val="FFFF00"/>
                </a:solidFill>
              </a:rPr>
              <a:t>9/112.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dirty="0"/>
              <a:t>“Gecenin bir bölümünde O'na secde et</a:t>
            </a:r>
            <a:r>
              <a:rPr lang="tr-TR" sz="2000" dirty="0" smtClean="0"/>
              <a:t>!“ </a:t>
            </a:r>
            <a:r>
              <a:rPr lang="tr-TR" sz="2000" dirty="0" smtClean="0">
                <a:solidFill>
                  <a:srgbClr val="FFFF00"/>
                </a:solidFill>
              </a:rPr>
              <a:t>İnsan</a:t>
            </a:r>
            <a:r>
              <a:rPr lang="tr-TR" sz="2000" dirty="0">
                <a:solidFill>
                  <a:srgbClr val="FFFF00"/>
                </a:solidFill>
              </a:rPr>
              <a:t>, </a:t>
            </a:r>
            <a:r>
              <a:rPr lang="tr-TR" sz="2000" dirty="0" smtClean="0">
                <a:solidFill>
                  <a:srgbClr val="FFFF00"/>
                </a:solidFill>
              </a:rPr>
              <a:t>76/26.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dirty="0"/>
              <a:t>“</a:t>
            </a:r>
            <a:r>
              <a:rPr lang="tr-TR" sz="2000" dirty="0" smtClean="0"/>
              <a:t>Onlar, </a:t>
            </a:r>
            <a:r>
              <a:rPr lang="tr-TR" sz="2000" dirty="0"/>
              <a:t>gecelerini </a:t>
            </a:r>
            <a:r>
              <a:rPr lang="tr-TR" sz="2000" dirty="0" smtClean="0"/>
              <a:t>Rablerine </a:t>
            </a:r>
            <a:r>
              <a:rPr lang="tr-TR" sz="2000" dirty="0"/>
              <a:t>secde </a:t>
            </a:r>
            <a:r>
              <a:rPr lang="tr-TR" sz="2000" dirty="0" smtClean="0"/>
              <a:t>ederek </a:t>
            </a:r>
            <a:r>
              <a:rPr lang="tr-TR" sz="2000" dirty="0"/>
              <a:t>ve kıyam ederek </a:t>
            </a:r>
            <a:r>
              <a:rPr lang="tr-TR" sz="2000" dirty="0" smtClean="0"/>
              <a:t>geçirirler.» </a:t>
            </a:r>
            <a:r>
              <a:rPr lang="tr-TR" sz="2000" dirty="0" smtClean="0">
                <a:solidFill>
                  <a:srgbClr val="FFFF00"/>
                </a:solidFill>
              </a:rPr>
              <a:t>Furkan</a:t>
            </a:r>
            <a:r>
              <a:rPr lang="tr-TR" sz="2000" dirty="0">
                <a:solidFill>
                  <a:srgbClr val="FFFF00"/>
                </a:solidFill>
              </a:rPr>
              <a:t>, </a:t>
            </a:r>
            <a:r>
              <a:rPr lang="tr-TR" sz="2000" dirty="0" smtClean="0">
                <a:solidFill>
                  <a:srgbClr val="FFFF00"/>
                </a:solidFill>
              </a:rPr>
              <a:t>25/64.</a:t>
            </a:r>
          </a:p>
          <a:p>
            <a:r>
              <a:rPr lang="tr-TR" sz="2000" dirty="0"/>
              <a:t>“Göklerde ve yerde bulunanlar ister istemez Allah'a secde ederler. Gökler de sabah ve akşam (uzayıp kısalarak) Allah'a secde etmektedir</a:t>
            </a:r>
            <a:r>
              <a:rPr lang="tr-TR" sz="2000" dirty="0" smtClean="0"/>
              <a:t>.“ </a:t>
            </a:r>
            <a:r>
              <a:rPr lang="tr-TR" sz="2000" dirty="0" err="1" smtClean="0">
                <a:solidFill>
                  <a:srgbClr val="FFFF00"/>
                </a:solidFill>
              </a:rPr>
              <a:t>Ra'd</a:t>
            </a:r>
            <a:r>
              <a:rPr lang="tr-TR" sz="2000" dirty="0">
                <a:solidFill>
                  <a:srgbClr val="FFFF00"/>
                </a:solidFill>
              </a:rPr>
              <a:t>, </a:t>
            </a:r>
            <a:r>
              <a:rPr lang="tr-TR" sz="2000" dirty="0" smtClean="0">
                <a:solidFill>
                  <a:srgbClr val="FFFF00"/>
                </a:solidFill>
              </a:rPr>
              <a:t>13/15.</a:t>
            </a:r>
          </a:p>
          <a:p>
            <a:endParaRPr lang="tr-TR" sz="2000" dirty="0" smtClean="0"/>
          </a:p>
          <a:p>
            <a:r>
              <a:rPr lang="tr-TR" sz="2000" dirty="0" smtClean="0"/>
              <a:t>“</a:t>
            </a:r>
            <a:r>
              <a:rPr lang="tr-TR" sz="2000" dirty="0"/>
              <a:t>Secde hali, kulun </a:t>
            </a:r>
            <a:r>
              <a:rPr lang="tr-TR" sz="2000" dirty="0" smtClean="0"/>
              <a:t>Rabbine </a:t>
            </a:r>
            <a:r>
              <a:rPr lang="tr-TR" sz="2000" dirty="0"/>
              <a:t>en yakın olduğu andır. İşte orada çok dua ediniz</a:t>
            </a:r>
            <a:r>
              <a:rPr lang="tr-TR" sz="2000" dirty="0" smtClean="0"/>
              <a:t>.“ </a:t>
            </a:r>
          </a:p>
          <a:p>
            <a:r>
              <a:rPr lang="tr-TR" sz="2000" dirty="0" err="1" smtClean="0">
                <a:solidFill>
                  <a:srgbClr val="FFFF00"/>
                </a:solidFill>
              </a:rPr>
              <a:t>Ebû</a:t>
            </a:r>
            <a:r>
              <a:rPr lang="tr-TR" sz="2000" dirty="0" smtClean="0">
                <a:solidFill>
                  <a:srgbClr val="FFFF00"/>
                </a:solidFill>
              </a:rPr>
              <a:t> </a:t>
            </a:r>
            <a:r>
              <a:rPr lang="tr-TR" sz="2000" dirty="0" err="1">
                <a:solidFill>
                  <a:srgbClr val="FFFF00"/>
                </a:solidFill>
              </a:rPr>
              <a:t>Dâvud</a:t>
            </a:r>
            <a:r>
              <a:rPr lang="tr-TR" sz="2000" dirty="0">
                <a:solidFill>
                  <a:srgbClr val="FFFF00"/>
                </a:solidFill>
              </a:rPr>
              <a:t>, </a:t>
            </a:r>
            <a:r>
              <a:rPr lang="tr-TR" sz="2000" dirty="0" smtClean="0">
                <a:solidFill>
                  <a:srgbClr val="FFFF00"/>
                </a:solidFill>
              </a:rPr>
              <a:t>c/2</a:t>
            </a:r>
            <a:r>
              <a:rPr lang="tr-TR" sz="2000" dirty="0">
                <a:solidFill>
                  <a:srgbClr val="FFFF00"/>
                </a:solidFill>
              </a:rPr>
              <a:t>, s. </a:t>
            </a:r>
            <a:r>
              <a:rPr lang="tr-TR" sz="2000" dirty="0" smtClean="0">
                <a:solidFill>
                  <a:srgbClr val="FFFF00"/>
                </a:solidFill>
              </a:rPr>
              <a:t>33.</a:t>
            </a:r>
            <a:endParaRPr lang="tr-TR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6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1434" y="1598612"/>
            <a:ext cx="4121730" cy="1200006"/>
          </a:xfrm>
        </p:spPr>
        <p:txBody>
          <a:bodyPr>
            <a:normAutofit fontScale="90000"/>
          </a:bodyPr>
          <a:lstStyle/>
          <a:p>
            <a:r>
              <a:rPr lang="tr-TR" sz="4000" dirty="0"/>
              <a:t/>
            </a:r>
            <a:br>
              <a:rPr lang="tr-TR" sz="4000" dirty="0"/>
            </a:br>
            <a:r>
              <a:rPr lang="tr-TR" sz="4000" dirty="0">
                <a:solidFill>
                  <a:srgbClr val="FFFF00"/>
                </a:solidFill>
              </a:rPr>
              <a:t/>
            </a:r>
            <a:br>
              <a:rPr lang="tr-TR" sz="4000" dirty="0">
                <a:solidFill>
                  <a:srgbClr val="FFFF00"/>
                </a:solidFill>
              </a:rPr>
            </a:br>
            <a:r>
              <a:rPr lang="tr-TR" sz="3600" b="1" dirty="0" smtClean="0"/>
              <a:t>Tefekkür köşesi</a:t>
            </a:r>
            <a:endParaRPr lang="tr-TR" sz="3600" b="1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7" r="2005"/>
          <a:stretch/>
        </p:blipFill>
        <p:spPr>
          <a:xfrm>
            <a:off x="6248399" y="1598612"/>
            <a:ext cx="4322619" cy="4143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55964" y="1598613"/>
            <a:ext cx="5888181" cy="4262436"/>
          </a:xfrm>
        </p:spPr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endParaRPr lang="tr-TR" sz="2400" dirty="0" smtClean="0">
              <a:solidFill>
                <a:srgbClr val="FFFF00"/>
              </a:solidFill>
            </a:endParaRPr>
          </a:p>
          <a:p>
            <a:endParaRPr lang="tr-TR" sz="2400" dirty="0" smtClean="0">
              <a:solidFill>
                <a:srgbClr val="FFFF00"/>
              </a:solidFill>
            </a:endParaRPr>
          </a:p>
          <a:p>
            <a:r>
              <a:rPr lang="tr-TR" sz="2400" b="1" dirty="0" smtClean="0"/>
              <a:t>“</a:t>
            </a:r>
            <a:r>
              <a:rPr lang="tr-TR" sz="2400" b="1" dirty="0"/>
              <a:t>Bir kavme benzemeye çalışan, onlardandır”. </a:t>
            </a:r>
            <a:br>
              <a:rPr lang="tr-TR" sz="2400" b="1" dirty="0"/>
            </a:br>
            <a:r>
              <a:rPr lang="tr-TR" sz="1800" dirty="0">
                <a:solidFill>
                  <a:srgbClr val="00B0F0"/>
                </a:solidFill>
              </a:rPr>
              <a:t>(Ebu Davud, </a:t>
            </a:r>
            <a:r>
              <a:rPr lang="tr-TR" sz="1800" dirty="0" smtClean="0">
                <a:solidFill>
                  <a:srgbClr val="00B0F0"/>
                </a:solidFill>
              </a:rPr>
              <a:t>Libas, </a:t>
            </a:r>
            <a:r>
              <a:rPr lang="tr-TR" sz="1800" dirty="0">
                <a:solidFill>
                  <a:srgbClr val="00B0F0"/>
                </a:solidFill>
              </a:rPr>
              <a:t>4)</a:t>
            </a:r>
            <a:r>
              <a:rPr lang="tr-TR" sz="1800" b="1" dirty="0">
                <a:solidFill>
                  <a:srgbClr val="00B0F0"/>
                </a:solidFill>
              </a:rPr>
              <a:t> </a:t>
            </a:r>
            <a:endParaRPr lang="tr-TR" sz="2400" dirty="0" smtClean="0">
              <a:solidFill>
                <a:srgbClr val="00B0F0"/>
              </a:solidFill>
            </a:endParaRPr>
          </a:p>
          <a:p>
            <a:endParaRPr lang="tr-TR" sz="2400" dirty="0" smtClean="0">
              <a:solidFill>
                <a:srgbClr val="FFFF00"/>
              </a:solidFill>
            </a:endParaRPr>
          </a:p>
          <a:p>
            <a:r>
              <a:rPr lang="tr-TR" sz="2400" dirty="0" smtClean="0">
                <a:solidFill>
                  <a:srgbClr val="FFFF00"/>
                </a:solidFill>
              </a:rPr>
              <a:t>DİKKAT!!!</a:t>
            </a:r>
          </a:p>
          <a:p>
            <a:r>
              <a:rPr lang="tr-TR" sz="2400" dirty="0" smtClean="0"/>
              <a:t>Modern </a:t>
            </a:r>
            <a:r>
              <a:rPr lang="tr-TR" sz="2400" dirty="0"/>
              <a:t>dünya, </a:t>
            </a:r>
            <a:endParaRPr lang="tr-TR" sz="2400" dirty="0" smtClean="0"/>
          </a:p>
          <a:p>
            <a:r>
              <a:rPr lang="tr-TR" sz="2400" dirty="0" smtClean="0"/>
              <a:t>namaza </a:t>
            </a:r>
            <a:r>
              <a:rPr lang="tr-TR" sz="2400" dirty="0"/>
              <a:t>alternatif olarak </a:t>
            </a:r>
            <a:r>
              <a:rPr lang="tr-TR" sz="2400" b="1" i="1" dirty="0"/>
              <a:t>yoga ve meditasyonu</a:t>
            </a:r>
            <a:r>
              <a:rPr lang="tr-TR" sz="2400" dirty="0"/>
              <a:t> </a:t>
            </a:r>
            <a:r>
              <a:rPr lang="tr-TR" sz="2400" dirty="0" smtClean="0"/>
              <a:t>gösteriyor</a:t>
            </a:r>
            <a:r>
              <a:rPr lang="tr-TR" sz="2400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229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6698" y="446088"/>
            <a:ext cx="4547713" cy="1557810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“Hiç kuşkusuz namaz, insanı hayasızlıktan ve kötülüklerden alıkoyar”.</a:t>
            </a:r>
            <a:br>
              <a:rPr lang="tr-TR" sz="2400" b="1" dirty="0" smtClean="0"/>
            </a:br>
            <a:r>
              <a:rPr lang="tr-TR" sz="2400" b="1" dirty="0" smtClean="0"/>
              <a:t>(</a:t>
            </a:r>
            <a:r>
              <a:rPr lang="tr-TR" sz="2400" b="1" dirty="0" err="1" smtClean="0"/>
              <a:t>Ankebut</a:t>
            </a:r>
            <a:r>
              <a:rPr lang="tr-TR" sz="2400" b="1" dirty="0" smtClean="0"/>
              <a:t> suresi, 45. ayet)</a:t>
            </a:r>
            <a:endParaRPr lang="tr-TR" sz="2400" b="1" dirty="0"/>
          </a:p>
        </p:txBody>
      </p:sp>
      <p:pic>
        <p:nvPicPr>
          <p:cNvPr id="53250" name="Picture 2" descr="C:\Users\PC\Desktop\nfk_namaz_1_jpg_h6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705" y="466929"/>
            <a:ext cx="4990291" cy="5394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14792" y="2272145"/>
            <a:ext cx="4148699" cy="3768437"/>
          </a:xfrm>
          <a:solidFill>
            <a:schemeClr val="accent3"/>
          </a:solidFill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sz="2400" dirty="0" smtClean="0"/>
              <a:t>«Yaşlı birini görünce, </a:t>
            </a:r>
          </a:p>
          <a:p>
            <a:r>
              <a:rPr lang="tr-TR" sz="2400" dirty="0" smtClean="0"/>
              <a:t>“</a:t>
            </a:r>
            <a:r>
              <a:rPr lang="tr-TR" sz="2400" dirty="0" smtClean="0">
                <a:solidFill>
                  <a:schemeClr val="bg2"/>
                </a:solidFill>
              </a:rPr>
              <a:t>benden daha çok ibadet etmiştir</a:t>
            </a:r>
            <a:r>
              <a:rPr lang="tr-TR" sz="2400" dirty="0" smtClean="0"/>
              <a:t>” diye imrenirim;</a:t>
            </a:r>
          </a:p>
          <a:p>
            <a:r>
              <a:rPr lang="tr-TR" sz="2400" dirty="0" smtClean="0"/>
              <a:t>Bir çocuk görünce de,</a:t>
            </a:r>
          </a:p>
          <a:p>
            <a:r>
              <a:rPr lang="tr-TR" sz="2400" dirty="0" smtClean="0"/>
              <a:t>“</a:t>
            </a:r>
            <a:r>
              <a:rPr lang="tr-TR" sz="2400" dirty="0" smtClean="0">
                <a:solidFill>
                  <a:schemeClr val="bg2"/>
                </a:solidFill>
              </a:rPr>
              <a:t>benden daha masum ve günahsız</a:t>
            </a:r>
            <a:r>
              <a:rPr lang="tr-TR" sz="2400" dirty="0" smtClean="0"/>
              <a:t>” diye imrenirim”.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34247" y="624110"/>
            <a:ext cx="9870365" cy="1280890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Üstat Necip Fazıl Kısakürek’in Diliyle Namaz</a:t>
            </a:r>
            <a:endParaRPr lang="tr-TR" sz="3600" b="1" dirty="0"/>
          </a:p>
        </p:txBody>
      </p:sp>
      <p:pic>
        <p:nvPicPr>
          <p:cNvPr id="5" name="Picture 2" descr="https://lh4.googleusercontent.com/-m9cyszsnxRk/UhEftf0h5ZI/AAAAAAAAFyw/6qziPMwWmr8/%25255BUNSET%25255D.jpg%20width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2744" y="2052534"/>
            <a:ext cx="4576899" cy="3822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s://pbs.twimg.com/media/B7QhiKvIcAA1R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709" y="2110901"/>
            <a:ext cx="4134253" cy="3706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http://41.media.tumblr.com/47f4345c60b4a4c6d50e516ef41a219d/tumblr_mhcldnngIO1rkkunvo1_r1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9643" y="2052534"/>
            <a:ext cx="3324797" cy="3764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img191.imageshack.us/img191/531/necipfazlksakrek4.jpg"/>
          <p:cNvPicPr>
            <a:picLocks noChangeAspect="1" noChangeArrowheads="1"/>
          </p:cNvPicPr>
          <p:nvPr/>
        </p:nvPicPr>
        <p:blipFill rotWithShape="1">
          <a:blip r:embed="rId2" cstate="print"/>
          <a:srcRect r="1532" b="6072"/>
          <a:stretch/>
        </p:blipFill>
        <p:spPr bwMode="auto">
          <a:xfrm>
            <a:off x="8171235" y="1197181"/>
            <a:ext cx="385746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s://41.media.tumblr.com/d0b754fce84791a305a4e8e6c7abd01e/tumblr_nledrcEgox1u0w99fo1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438" y="1274618"/>
            <a:ext cx="3324797" cy="5026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gencses.com/wp-content/uploads/gencses_necip_faz%C4%B1l_k%C4%B1sakure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436" y="1165139"/>
            <a:ext cx="4126002" cy="5136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796" y="816353"/>
            <a:ext cx="6391071" cy="5612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67" y="2013058"/>
            <a:ext cx="41529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946" y="1357745"/>
            <a:ext cx="8382000" cy="264621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Dikdörtgen 1"/>
          <p:cNvSpPr/>
          <p:nvPr/>
        </p:nvSpPr>
        <p:spPr>
          <a:xfrm>
            <a:off x="2050474" y="4253346"/>
            <a:ext cx="89084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«Bana dünyanızdan üç şey sevdirildi…ve Gözümün </a:t>
            </a:r>
            <a:r>
              <a:rPr lang="tr-TR" sz="2400" b="1" dirty="0"/>
              <a:t>nuru </a:t>
            </a:r>
            <a:r>
              <a:rPr lang="tr-TR" sz="2400" b="1" dirty="0" smtClean="0"/>
              <a:t>namaz." </a:t>
            </a:r>
          </a:p>
          <a:p>
            <a:r>
              <a:rPr lang="tr-TR" sz="2400" dirty="0" smtClean="0">
                <a:solidFill>
                  <a:srgbClr val="FFFF00"/>
                </a:solidFill>
              </a:rPr>
              <a:t>(</a:t>
            </a:r>
            <a:r>
              <a:rPr lang="tr-TR" sz="2400" dirty="0" err="1" smtClean="0">
                <a:solidFill>
                  <a:srgbClr val="FFFF00"/>
                </a:solidFill>
              </a:rPr>
              <a:t>Nesâî</a:t>
            </a:r>
            <a:r>
              <a:rPr lang="tr-TR" sz="2400" dirty="0">
                <a:solidFill>
                  <a:srgbClr val="FFFF00"/>
                </a:solidFill>
              </a:rPr>
              <a:t>, </a:t>
            </a:r>
            <a:r>
              <a:rPr lang="tr-TR" sz="2400" dirty="0" err="1" smtClean="0">
                <a:solidFill>
                  <a:srgbClr val="FFFF00"/>
                </a:solidFill>
              </a:rPr>
              <a:t>İşretu'n</a:t>
            </a:r>
            <a:r>
              <a:rPr lang="tr-TR" sz="2400" dirty="0" smtClean="0">
                <a:solidFill>
                  <a:srgbClr val="FFFF00"/>
                </a:solidFill>
              </a:rPr>
              <a:t>-Nisâ, 1</a:t>
            </a:r>
            <a:r>
              <a:rPr lang="tr-TR" sz="2400" dirty="0">
                <a:solidFill>
                  <a:srgbClr val="FFFF00"/>
                </a:solidFill>
              </a:rPr>
              <a:t>.</a:t>
            </a:r>
            <a:r>
              <a:rPr lang="tr-TR" sz="2400" dirty="0" smtClean="0">
                <a:solidFill>
                  <a:srgbClr val="FFFF00"/>
                </a:solidFill>
              </a:rPr>
              <a:t>)</a:t>
            </a:r>
            <a:endParaRPr lang="tr-TR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34488" y="665674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tr-TR" sz="2200" dirty="0" smtClean="0"/>
              <a:t/>
            </a:r>
            <a:br>
              <a:rPr lang="tr-TR" sz="2200" dirty="0" smtClean="0"/>
            </a:br>
            <a:r>
              <a:rPr lang="tr-TR" sz="2200" dirty="0"/>
              <a:t/>
            </a:r>
            <a:br>
              <a:rPr lang="tr-TR" sz="2200" dirty="0"/>
            </a:br>
            <a:r>
              <a:rPr lang="tr-TR" sz="2200" dirty="0" smtClean="0"/>
              <a:t/>
            </a:r>
            <a:br>
              <a:rPr lang="tr-TR" sz="2200" dirty="0" smtClean="0"/>
            </a:br>
            <a:r>
              <a:rPr lang="tr-TR" sz="2200" dirty="0"/>
              <a:t/>
            </a:r>
            <a:br>
              <a:rPr lang="tr-TR" sz="2200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3" y="1080655"/>
            <a:ext cx="5555672" cy="49520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Dikdörtgen 2"/>
          <p:cNvSpPr/>
          <p:nvPr/>
        </p:nvSpPr>
        <p:spPr>
          <a:xfrm>
            <a:off x="1524000" y="1080655"/>
            <a:ext cx="43641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«Namazı </a:t>
            </a:r>
            <a:r>
              <a:rPr lang="tr-TR" sz="2800" dirty="0"/>
              <a:t>kıldınız mı, gerek ayakta, gerek otururken ve gerek yan yatarak hep Allah’ı anın. Güvene kavuştunuz mu namazı tam olarak kılın. Çünkü </a:t>
            </a:r>
            <a:r>
              <a:rPr lang="tr-TR" sz="2800" b="1" dirty="0"/>
              <a:t>namaz, </a:t>
            </a:r>
            <a:r>
              <a:rPr lang="tr-TR" sz="2800" b="1" dirty="0" smtClean="0"/>
              <a:t>müminlere </a:t>
            </a:r>
            <a:r>
              <a:rPr lang="tr-TR" sz="2800" b="1" dirty="0"/>
              <a:t>belirli vakitlere bağlı olarak farz kılınmıştır</a:t>
            </a:r>
            <a:r>
              <a:rPr lang="tr-TR" sz="2800" b="1" dirty="0" smtClean="0"/>
              <a:t>.»</a:t>
            </a:r>
          </a:p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Nisa, 103.)</a:t>
            </a:r>
            <a:r>
              <a:rPr lang="tr-TR" sz="2800" b="1" dirty="0">
                <a:solidFill>
                  <a:schemeClr val="bg1"/>
                </a:solidFill>
              </a:rPr>
              <a:t/>
            </a:r>
            <a:br>
              <a:rPr lang="tr-TR" sz="2800" b="1" dirty="0">
                <a:solidFill>
                  <a:schemeClr val="bg1"/>
                </a:solidFill>
              </a:rPr>
            </a:b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08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8426" y="630553"/>
            <a:ext cx="8308010" cy="5324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FOTO\IMG_20170102_231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0362" y="1108364"/>
            <a:ext cx="9100765" cy="519545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Dikdörtgen 1"/>
          <p:cNvSpPr/>
          <p:nvPr/>
        </p:nvSpPr>
        <p:spPr>
          <a:xfrm>
            <a:off x="1650362" y="609599"/>
            <a:ext cx="101675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/>
              <a:t>Daha ayrıntılı bilgi için, </a:t>
            </a:r>
            <a:r>
              <a:rPr lang="tr-TR" sz="3200" dirty="0" err="1"/>
              <a:t>Kitab</a:t>
            </a:r>
            <a:r>
              <a:rPr lang="tr-TR" sz="3200" dirty="0"/>
              <a:t> ve </a:t>
            </a:r>
            <a:r>
              <a:rPr lang="tr-TR" sz="3200" dirty="0" err="1"/>
              <a:t>Sünnet’e</a:t>
            </a:r>
            <a:r>
              <a:rPr lang="tr-TR" sz="3200" dirty="0"/>
              <a:t> başvurabilirsiniz. </a:t>
            </a:r>
            <a:r>
              <a:rPr lang="tr-TR" sz="3200" dirty="0">
                <a:sym typeface="Wingdings" pitchFamily="2" charset="2"/>
              </a:rPr>
              <a:t>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65566" y="624109"/>
            <a:ext cx="5223162" cy="1689599"/>
          </a:xfrm>
        </p:spPr>
        <p:txBody>
          <a:bodyPr>
            <a:normAutofit fontScale="90000"/>
          </a:bodyPr>
          <a:lstStyle/>
          <a:p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5300" dirty="0" smtClean="0"/>
              <a:t>TEŞEKKÜR </a:t>
            </a:r>
            <a:r>
              <a:rPr lang="tr-TR" sz="5300" dirty="0"/>
              <a:t>EDERİZ…</a:t>
            </a:r>
            <a:br>
              <a:rPr lang="tr-TR" sz="5300" dirty="0"/>
            </a:br>
            <a:endParaRPr lang="tr-TR" sz="49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80655" y="2923309"/>
            <a:ext cx="4904509" cy="2826327"/>
          </a:xfrm>
        </p:spPr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pPr algn="ctr"/>
            <a:r>
              <a:rPr lang="tr-TR" sz="3000" b="1" dirty="0" smtClean="0"/>
              <a:t>HAZIRLAYAN:</a:t>
            </a:r>
          </a:p>
          <a:p>
            <a:pPr algn="ctr"/>
            <a:r>
              <a:rPr lang="tr-TR" sz="3500" b="1" dirty="0" smtClean="0"/>
              <a:t>ENİSE </a:t>
            </a:r>
            <a:r>
              <a:rPr lang="tr-TR" sz="3500" b="1" dirty="0"/>
              <a:t>ERKOÇ</a:t>
            </a:r>
          </a:p>
          <a:p>
            <a:pPr algn="ctr"/>
            <a:r>
              <a:rPr lang="tr-TR" sz="3500" b="1" dirty="0"/>
              <a:t>AYDIN İL MÜFTÜ YARDIMCISI</a:t>
            </a:r>
          </a:p>
          <a:p>
            <a:endParaRPr lang="tr-TR" sz="4300" dirty="0"/>
          </a:p>
          <a:p>
            <a:endParaRPr lang="tr-TR" sz="60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27" y="1468581"/>
            <a:ext cx="3913043" cy="44703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OTO\IMG_20170102_231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7854" y="1214109"/>
            <a:ext cx="4696691" cy="4776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8509" y="360218"/>
            <a:ext cx="5320146" cy="5880245"/>
          </a:xfrm>
          <a:prstGeom prst="snip2DiagRect">
            <a:avLst>
              <a:gd name="adj1" fmla="val 1695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9819" y="1080656"/>
            <a:ext cx="4821381" cy="1787235"/>
          </a:xfrm>
        </p:spPr>
        <p:txBody>
          <a:bodyPr>
            <a:normAutofit/>
          </a:bodyPr>
          <a:lstStyle/>
          <a:p>
            <a:r>
              <a:rPr lang="tr-TR" dirty="0" smtClean="0"/>
              <a:t>“imanla küfür arasında, </a:t>
            </a:r>
            <a:br>
              <a:rPr lang="tr-TR" dirty="0" smtClean="0"/>
            </a:br>
            <a:r>
              <a:rPr lang="tr-TR" dirty="0" smtClean="0"/>
              <a:t>namazı terk vardır”. </a:t>
            </a:r>
            <a:br>
              <a:rPr lang="tr-TR" dirty="0" smtClean="0"/>
            </a:br>
            <a:r>
              <a:rPr lang="tr-TR" dirty="0" smtClean="0">
                <a:solidFill>
                  <a:srgbClr val="FF0000"/>
                </a:solidFill>
              </a:rPr>
              <a:t>           </a:t>
            </a:r>
            <a:r>
              <a:rPr lang="tr-TR" dirty="0">
                <a:solidFill>
                  <a:srgbClr val="FF0000"/>
                </a:solidFill>
              </a:rPr>
              <a:t>(Müslim, </a:t>
            </a:r>
            <a:r>
              <a:rPr lang="tr-TR" dirty="0" smtClean="0">
                <a:solidFill>
                  <a:srgbClr val="FF0000"/>
                </a:solidFill>
              </a:rPr>
              <a:t>İman 134.)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Resim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3" b="28383"/>
          <a:stretch>
            <a:fillRect/>
          </a:stretch>
        </p:blipFill>
        <p:spPr>
          <a:xfrm>
            <a:off x="5375564" y="969818"/>
            <a:ext cx="6636327" cy="5375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69819" y="3089564"/>
            <a:ext cx="5029200" cy="1247486"/>
          </a:xfrm>
        </p:spPr>
        <p:txBody>
          <a:bodyPr>
            <a:normAutofit fontScale="25000" lnSpcReduction="20000"/>
          </a:bodyPr>
          <a:lstStyle/>
          <a:p>
            <a:endParaRPr lang="tr-TR" sz="12800" dirty="0" smtClean="0"/>
          </a:p>
          <a:p>
            <a:r>
              <a:rPr lang="tr-TR" sz="12800" dirty="0" smtClean="0"/>
              <a:t>Namaz, </a:t>
            </a:r>
          </a:p>
          <a:p>
            <a:r>
              <a:rPr lang="tr-TR" sz="12800" dirty="0" smtClean="0"/>
              <a:t>İslam ağacının beş dalından birisidir.</a:t>
            </a:r>
          </a:p>
          <a:p>
            <a:endParaRPr lang="tr-TR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24000" y="624110"/>
            <a:ext cx="9980611" cy="1052290"/>
          </a:xfrm>
        </p:spPr>
        <p:txBody>
          <a:bodyPr>
            <a:noAutofit/>
          </a:bodyPr>
          <a:lstStyle/>
          <a:p>
            <a:r>
              <a:rPr lang="tr-TR" sz="3200" dirty="0" smtClean="0"/>
              <a:t>Namaz, şükrün </a:t>
            </a:r>
            <a:r>
              <a:rPr lang="tr-TR" sz="3200" dirty="0" err="1" smtClean="0"/>
              <a:t>mi’yarı</a:t>
            </a:r>
            <a:r>
              <a:rPr lang="tr-TR" sz="3200" dirty="0" smtClean="0"/>
              <a:t> (ölçüsü) olarak ifade edilir, dinimizde…</a:t>
            </a:r>
            <a:endParaRPr lang="tr-TR" sz="3200" dirty="0"/>
          </a:p>
        </p:txBody>
      </p:sp>
      <p:pic>
        <p:nvPicPr>
          <p:cNvPr id="3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28" y="2216727"/>
            <a:ext cx="9809274" cy="4260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30036" y="1814946"/>
            <a:ext cx="3754582" cy="2050472"/>
          </a:xfrm>
        </p:spPr>
        <p:txBody>
          <a:bodyPr>
            <a:normAutofit fontScale="90000"/>
          </a:bodyPr>
          <a:lstStyle/>
          <a:p>
            <a:r>
              <a:rPr lang="tr-TR" sz="3200" b="1" dirty="0"/>
              <a:t/>
            </a:r>
            <a:br>
              <a:rPr lang="tr-TR" sz="3200" b="1" dirty="0"/>
            </a:br>
            <a:r>
              <a:rPr lang="tr-TR" sz="2700" b="1" dirty="0" smtClean="0"/>
              <a:t>  </a:t>
            </a:r>
            <a:br>
              <a:rPr lang="tr-TR" sz="2700" b="1" dirty="0" smtClean="0"/>
            </a:br>
            <a:r>
              <a:rPr lang="tr-TR" sz="2700" b="1" dirty="0" smtClean="0"/>
              <a:t> </a:t>
            </a:r>
            <a:r>
              <a:rPr lang="tr-TR" b="1" dirty="0" smtClean="0"/>
              <a:t>“Ey </a:t>
            </a:r>
            <a:r>
              <a:rPr lang="tr-TR" b="1" dirty="0" err="1" smtClean="0"/>
              <a:t>Aişe</a:t>
            </a:r>
            <a:r>
              <a:rPr lang="tr-TR" b="1" dirty="0"/>
              <a:t>!</a:t>
            </a:r>
            <a:r>
              <a:rPr lang="tr-TR" b="1" dirty="0" smtClean="0"/>
              <a:t> </a:t>
            </a:r>
            <a:br>
              <a:rPr lang="tr-TR" b="1" dirty="0" smtClean="0"/>
            </a:br>
            <a:r>
              <a:rPr lang="tr-TR" b="1" dirty="0" smtClean="0"/>
              <a:t>Çokça şükreden bir kul olmayayım mı?”</a:t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sz="3100" b="1" dirty="0" smtClean="0"/>
              <a:t/>
            </a:r>
            <a:br>
              <a:rPr lang="tr-TR" sz="3100" b="1" dirty="0" smtClean="0"/>
            </a:br>
            <a:endParaRPr lang="tr-TR" sz="3100" b="1" dirty="0"/>
          </a:p>
        </p:txBody>
      </p:sp>
      <p:pic>
        <p:nvPicPr>
          <p:cNvPr id="3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27" y="748801"/>
            <a:ext cx="6068291" cy="5388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14945" y="4639590"/>
            <a:ext cx="25076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(Buhari, </a:t>
            </a:r>
            <a:r>
              <a:rPr kumimoji="0" lang="tr-TR" altLang="tr-T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Teheccüt</a:t>
            </a:r>
            <a:r>
              <a:rPr kumimoji="0" lang="tr-TR" alt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6.)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10145" y="554837"/>
            <a:ext cx="9994468" cy="1280890"/>
          </a:xfrm>
        </p:spPr>
        <p:txBody>
          <a:bodyPr/>
          <a:lstStyle/>
          <a:p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33054" y="817418"/>
            <a:ext cx="10271559" cy="5514110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"</a:t>
            </a:r>
            <a:r>
              <a:rPr lang="tr-TR" dirty="0"/>
              <a:t>Allah, namazı peygamberinizin diliyle </a:t>
            </a:r>
            <a:r>
              <a:rPr lang="tr-TR" i="1" dirty="0" smtClean="0"/>
              <a:t>normal şartlarda dört</a:t>
            </a:r>
            <a:r>
              <a:rPr lang="tr-TR" dirty="0"/>
              <a:t>, </a:t>
            </a:r>
            <a:r>
              <a:rPr lang="tr-TR" i="1" dirty="0">
                <a:solidFill>
                  <a:schemeClr val="tx1"/>
                </a:solidFill>
              </a:rPr>
              <a:t>seferde iki</a:t>
            </a:r>
            <a:r>
              <a:rPr lang="tr-TR" dirty="0"/>
              <a:t>, </a:t>
            </a:r>
            <a:r>
              <a:rPr lang="tr-TR" i="1" dirty="0"/>
              <a:t>korku halinde de dört</a:t>
            </a:r>
            <a:r>
              <a:rPr lang="tr-TR" dirty="0"/>
              <a:t> </a:t>
            </a:r>
            <a:r>
              <a:rPr lang="tr-TR" dirty="0" smtClean="0"/>
              <a:t>rekât </a:t>
            </a:r>
            <a:r>
              <a:rPr lang="tr-TR" dirty="0"/>
              <a:t>olarak farz </a:t>
            </a:r>
            <a:r>
              <a:rPr lang="tr-TR" dirty="0" smtClean="0"/>
              <a:t>kılmıştır.» </a:t>
            </a:r>
            <a:r>
              <a:rPr lang="tr-TR" dirty="0" smtClean="0">
                <a:solidFill>
                  <a:srgbClr val="FFFF00"/>
                </a:solidFill>
              </a:rPr>
              <a:t>Müslim</a:t>
            </a:r>
            <a:r>
              <a:rPr lang="tr-TR" dirty="0">
                <a:solidFill>
                  <a:srgbClr val="FFFF00"/>
                </a:solidFill>
              </a:rPr>
              <a:t>, Salat 5, (687</a:t>
            </a:r>
            <a:r>
              <a:rPr lang="tr-TR" dirty="0" smtClean="0">
                <a:solidFill>
                  <a:srgbClr val="FFFF00"/>
                </a:solidFill>
              </a:rPr>
              <a:t>)</a:t>
            </a:r>
          </a:p>
          <a:p>
            <a:r>
              <a:rPr lang="tr-TR" dirty="0" smtClean="0"/>
              <a:t>"</a:t>
            </a:r>
            <a:r>
              <a:rPr lang="tr-TR" b="1" dirty="0"/>
              <a:t>Kim bir namaz unutacak olursa hatırlayınca derhal kılsın. Unutulan namazın bundan başka kefareti yoktur</a:t>
            </a:r>
            <a:r>
              <a:rPr lang="tr-TR" dirty="0" smtClean="0"/>
              <a:t>.« </a:t>
            </a:r>
            <a:r>
              <a:rPr lang="tr-TR" dirty="0" smtClean="0">
                <a:solidFill>
                  <a:srgbClr val="FFFF00"/>
                </a:solidFill>
              </a:rPr>
              <a:t>Buhari</a:t>
            </a:r>
            <a:r>
              <a:rPr lang="tr-TR" dirty="0">
                <a:solidFill>
                  <a:srgbClr val="FFFF00"/>
                </a:solidFill>
              </a:rPr>
              <a:t>, </a:t>
            </a:r>
            <a:r>
              <a:rPr lang="tr-TR" dirty="0" err="1">
                <a:solidFill>
                  <a:srgbClr val="FFFF00"/>
                </a:solidFill>
              </a:rPr>
              <a:t>Mevakitu's</a:t>
            </a:r>
            <a:r>
              <a:rPr lang="tr-TR" dirty="0">
                <a:solidFill>
                  <a:srgbClr val="FFFF00"/>
                </a:solidFill>
              </a:rPr>
              <a:t>-Salat </a:t>
            </a:r>
            <a:r>
              <a:rPr lang="tr-TR" dirty="0" smtClean="0">
                <a:solidFill>
                  <a:srgbClr val="FFFF00"/>
                </a:solidFill>
              </a:rPr>
              <a:t>37.</a:t>
            </a:r>
            <a:endParaRPr lang="tr-TR" dirty="0"/>
          </a:p>
          <a:p>
            <a:r>
              <a:rPr lang="tr-TR" dirty="0"/>
              <a:t> </a:t>
            </a:r>
            <a:r>
              <a:rPr lang="tr-TR" dirty="0" smtClean="0"/>
              <a:t>"</a:t>
            </a:r>
            <a:r>
              <a:rPr lang="tr-TR" dirty="0"/>
              <a:t>İkindi namazını kaçıran bir insanın (uğradığı zarar yönünden durumu), malını </a:t>
            </a:r>
            <a:r>
              <a:rPr lang="tr-TR" dirty="0" smtClean="0"/>
              <a:t>ve ailesini </a:t>
            </a:r>
            <a:r>
              <a:rPr lang="tr-TR" dirty="0"/>
              <a:t>kaybeden kimsenin durumu gibidir</a:t>
            </a:r>
            <a:r>
              <a:rPr lang="tr-TR" dirty="0" smtClean="0"/>
              <a:t>.« </a:t>
            </a:r>
            <a:r>
              <a:rPr lang="tr-TR" dirty="0" smtClean="0">
                <a:solidFill>
                  <a:srgbClr val="FFFF00"/>
                </a:solidFill>
              </a:rPr>
              <a:t>Buhari</a:t>
            </a:r>
            <a:r>
              <a:rPr lang="tr-TR" dirty="0">
                <a:solidFill>
                  <a:srgbClr val="FFFF00"/>
                </a:solidFill>
              </a:rPr>
              <a:t>, </a:t>
            </a:r>
            <a:r>
              <a:rPr lang="tr-TR" dirty="0" err="1">
                <a:solidFill>
                  <a:srgbClr val="FFFF00"/>
                </a:solidFill>
              </a:rPr>
              <a:t>Mevakit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smtClean="0">
                <a:solidFill>
                  <a:srgbClr val="FFFF00"/>
                </a:solidFill>
              </a:rPr>
              <a:t>14.</a:t>
            </a:r>
            <a:endParaRPr lang="tr-TR" dirty="0">
              <a:solidFill>
                <a:srgbClr val="FFFF00"/>
              </a:solidFill>
            </a:endParaRPr>
          </a:p>
          <a:p>
            <a:r>
              <a:rPr lang="tr-TR" dirty="0" smtClean="0"/>
              <a:t>Hz. Enes (</a:t>
            </a:r>
            <a:r>
              <a:rPr lang="tr-TR" dirty="0" err="1" smtClean="0"/>
              <a:t>r.a</a:t>
            </a:r>
            <a:r>
              <a:rPr lang="tr-TR" dirty="0" smtClean="0"/>
              <a:t>.) anlatıyor: "Ben </a:t>
            </a:r>
            <a:r>
              <a:rPr lang="tr-TR" dirty="0" err="1" smtClean="0"/>
              <a:t>Resulullah'ın</a:t>
            </a:r>
            <a:r>
              <a:rPr lang="tr-TR" dirty="0" smtClean="0"/>
              <a:t>  (</a:t>
            </a:r>
            <a:r>
              <a:rPr lang="tr-TR" dirty="0" err="1" smtClean="0"/>
              <a:t>a.s</a:t>
            </a:r>
            <a:r>
              <a:rPr lang="tr-TR" dirty="0" smtClean="0"/>
              <a:t>.) yanında idim. Bir adam huzuruna gelerek: "Ey Allah'ın Resulü, dedi, ben bir </a:t>
            </a:r>
            <a:r>
              <a:rPr lang="tr-TR" dirty="0" err="1" smtClean="0"/>
              <a:t>hadd</a:t>
            </a:r>
            <a:r>
              <a:rPr lang="tr-TR" dirty="0" smtClean="0"/>
              <a:t> (suçu) işledim, cezasını tatbik et!" </a:t>
            </a:r>
            <a:r>
              <a:rPr lang="tr-TR" dirty="0" err="1" smtClean="0"/>
              <a:t>Resulullah</a:t>
            </a:r>
            <a:r>
              <a:rPr lang="tr-TR" dirty="0" smtClean="0"/>
              <a:t> (</a:t>
            </a:r>
            <a:r>
              <a:rPr lang="tr-TR" dirty="0" err="1" smtClean="0"/>
              <a:t>a.s</a:t>
            </a:r>
            <a:r>
              <a:rPr lang="tr-TR" dirty="0" smtClean="0"/>
              <a:t>.) adama bir şey sormadı. Derken namaz vakti girdi. </a:t>
            </a:r>
            <a:r>
              <a:rPr lang="tr-TR" dirty="0" err="1" smtClean="0"/>
              <a:t>Resulullah'la</a:t>
            </a:r>
            <a:r>
              <a:rPr lang="tr-TR" dirty="0" smtClean="0"/>
              <a:t> birlikte o da namaz kıldı. Peygamberimiz namazını tamamlayınca, adam yanına geldi ve: "Ey Allah'ın Resulü! dedi, ben </a:t>
            </a:r>
            <a:r>
              <a:rPr lang="tr-TR" dirty="0" err="1" smtClean="0"/>
              <a:t>hadd</a:t>
            </a:r>
            <a:r>
              <a:rPr lang="tr-TR" dirty="0" smtClean="0"/>
              <a:t> (cezasını gerektiren bir suç) işledim. Bana Allah'ın Kitabını tatbik et!" Efendimiz: "</a:t>
            </a:r>
            <a:r>
              <a:rPr lang="tr-TR" b="1" dirty="0" smtClean="0"/>
              <a:t>Sen bizimle birlikte namazını eda etmedin mi</a:t>
            </a:r>
            <a:r>
              <a:rPr lang="tr-TR" dirty="0" smtClean="0"/>
              <a:t>?" diye sordu. Adam: "Evet!" dedi. Efendimiz:</a:t>
            </a:r>
          </a:p>
          <a:p>
            <a:r>
              <a:rPr lang="tr-TR" dirty="0" smtClean="0"/>
              <a:t> "</a:t>
            </a:r>
            <a:r>
              <a:rPr lang="tr-TR" b="1" dirty="0" smtClean="0"/>
              <a:t>Öyleyse git. Zira Allah, senin günahını affetti" veya -</a:t>
            </a:r>
            <a:r>
              <a:rPr lang="tr-TR" b="1" dirty="0" err="1" smtClean="0"/>
              <a:t>hadd'ini</a:t>
            </a:r>
            <a:r>
              <a:rPr lang="tr-TR" b="1" dirty="0" smtClean="0"/>
              <a:t> affetti"</a:t>
            </a:r>
            <a:r>
              <a:rPr lang="tr-TR" dirty="0" smtClean="0"/>
              <a:t> buyurdu. </a:t>
            </a:r>
            <a:r>
              <a:rPr lang="tr-TR" dirty="0" smtClean="0">
                <a:solidFill>
                  <a:srgbClr val="FFFF00"/>
                </a:solidFill>
              </a:rPr>
              <a:t>Buhari, </a:t>
            </a:r>
            <a:r>
              <a:rPr lang="tr-TR" dirty="0" err="1" smtClean="0">
                <a:solidFill>
                  <a:srgbClr val="FFFF00"/>
                </a:solidFill>
              </a:rPr>
              <a:t>Hudud</a:t>
            </a:r>
            <a:r>
              <a:rPr lang="tr-TR" dirty="0" smtClean="0">
                <a:solidFill>
                  <a:srgbClr val="FFFF00"/>
                </a:solidFill>
              </a:rPr>
              <a:t> 17.</a:t>
            </a:r>
          </a:p>
          <a:p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00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42108" y="401784"/>
            <a:ext cx="5140037" cy="2729344"/>
          </a:xfrm>
        </p:spPr>
        <p:txBody>
          <a:bodyPr>
            <a:normAutofit fontScale="90000"/>
          </a:bodyPr>
          <a:lstStyle/>
          <a:p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/>
              <a:t/>
            </a:r>
            <a:br>
              <a:rPr lang="tr-TR" sz="2800" dirty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/>
              <a:t/>
            </a:r>
            <a:br>
              <a:rPr lang="tr-TR" sz="2800" dirty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/>
              <a:t/>
            </a:r>
            <a:br>
              <a:rPr lang="tr-TR" sz="2800" dirty="0"/>
            </a:br>
            <a:r>
              <a:rPr lang="tr-TR" sz="4400" dirty="0" smtClean="0"/>
              <a:t>Evlat</a:t>
            </a:r>
            <a:r>
              <a:rPr lang="tr-TR" sz="4400" dirty="0"/>
              <a:t>, </a:t>
            </a:r>
            <a:r>
              <a:rPr lang="tr-TR" sz="4400" dirty="0" smtClean="0"/>
              <a:t/>
            </a:r>
            <a:br>
              <a:rPr lang="tr-TR" sz="4400" dirty="0" smtClean="0"/>
            </a:br>
            <a:r>
              <a:rPr lang="tr-TR" sz="4400" dirty="0" smtClean="0"/>
              <a:t>hayat </a:t>
            </a:r>
            <a:r>
              <a:rPr lang="tr-TR" sz="4400" dirty="0"/>
              <a:t>bu yöndedir…</a:t>
            </a:r>
            <a:br>
              <a:rPr lang="tr-TR" sz="4400" dirty="0"/>
            </a:br>
            <a:r>
              <a:rPr lang="tr-TR" sz="2700" dirty="0"/>
              <a:t/>
            </a:r>
            <a:br>
              <a:rPr lang="tr-TR" sz="2700" dirty="0"/>
            </a:br>
            <a:endParaRPr lang="tr-TR" sz="2700" dirty="0"/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7" b="18997"/>
          <a:stretch>
            <a:fillRect/>
          </a:stretch>
        </p:blipFill>
        <p:spPr>
          <a:xfrm>
            <a:off x="6332317" y="634965"/>
            <a:ext cx="5172294" cy="56134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42107" y="2576945"/>
            <a:ext cx="5140038" cy="3532910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sz="1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Babadan Evlada Mirastır, Namaz…</a:t>
            </a:r>
            <a:endParaRPr lang="tr-TR" sz="1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tr-TR" sz="1800" b="1" dirty="0" smtClean="0">
                <a:solidFill>
                  <a:schemeClr val="accent3">
                    <a:lumMod val="75000"/>
                  </a:schemeClr>
                </a:solidFill>
              </a:rPr>
              <a:t>HZ. İBRAHİM’İN DUASI </a:t>
            </a:r>
          </a:p>
          <a:p>
            <a:r>
              <a:rPr lang="tr-TR" sz="1800" dirty="0"/>
              <a:t>«Ey Rabbim! Beni ve soyumdan gelecekleri namazı devamlı kılanlardan eyle; ey Rabbimiz! Duamı kabul et</a:t>
            </a:r>
            <a:r>
              <a:rPr lang="tr-TR" sz="1800" dirty="0" smtClean="0"/>
              <a:t>!»</a:t>
            </a:r>
            <a:r>
              <a:rPr lang="tr-TR" sz="1800" dirty="0"/>
              <a:t/>
            </a:r>
            <a:br>
              <a:rPr lang="tr-TR" sz="1800" dirty="0"/>
            </a:br>
            <a:r>
              <a:rPr lang="tr-TR" sz="1800" dirty="0" smtClean="0"/>
              <a:t>(</a:t>
            </a:r>
            <a:r>
              <a:rPr lang="tr-TR" sz="1800" dirty="0" smtClean="0">
                <a:solidFill>
                  <a:srgbClr val="FFFF00"/>
                </a:solidFill>
              </a:rPr>
              <a:t>İbrahim 14-40)</a:t>
            </a:r>
          </a:p>
          <a:p>
            <a:endParaRPr lang="tr-TR" sz="18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tr-TR" sz="1800" b="1" dirty="0" smtClean="0">
                <a:solidFill>
                  <a:schemeClr val="accent3">
                    <a:lumMod val="75000"/>
                  </a:schemeClr>
                </a:solidFill>
              </a:rPr>
              <a:t>Hz. Lokman’ın oğluna namazı tavsiyesi </a:t>
            </a:r>
            <a:r>
              <a:rPr lang="tr-TR" sz="1800" dirty="0" smtClean="0"/>
              <a:t>(</a:t>
            </a:r>
            <a:r>
              <a:rPr lang="tr-TR" sz="1800" dirty="0" smtClean="0">
                <a:solidFill>
                  <a:srgbClr val="FFFF00"/>
                </a:solidFill>
              </a:rPr>
              <a:t>Lokman, 31/17.) </a:t>
            </a:r>
          </a:p>
        </p:txBody>
      </p:sp>
    </p:spTree>
    <p:extLst>
      <p:ext uri="{BB962C8B-B14F-4D97-AF65-F5344CB8AC3E}">
        <p14:creationId xmlns:p14="http://schemas.microsoft.com/office/powerpoint/2010/main" val="25679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Duma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923</TotalTime>
  <Words>987</Words>
  <Application>Microsoft Office PowerPoint</Application>
  <PresentationFormat>Geniş ekran</PresentationFormat>
  <Paragraphs>153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42" baseType="lpstr">
      <vt:lpstr>Arial</vt:lpstr>
      <vt:lpstr>Arial Black</vt:lpstr>
      <vt:lpstr>Calibri</vt:lpstr>
      <vt:lpstr>Century Gothic</vt:lpstr>
      <vt:lpstr>Segoe UI Semibold</vt:lpstr>
      <vt:lpstr>Tahoma</vt:lpstr>
      <vt:lpstr>Times New Roman</vt:lpstr>
      <vt:lpstr>Wingdings</vt:lpstr>
      <vt:lpstr>Wingdings 3</vt:lpstr>
      <vt:lpstr>Duman</vt:lpstr>
      <vt:lpstr>GÜNLÜK İBADETLERİMİZDEN NAMAZ</vt:lpstr>
      <vt:lpstr>          NAMAZ</vt:lpstr>
      <vt:lpstr>     </vt:lpstr>
      <vt:lpstr>PowerPoint Sunusu</vt:lpstr>
      <vt:lpstr>“imanla küfür arasında,  namazı terk vardır”.             (Müslim, İman 134.)</vt:lpstr>
      <vt:lpstr>Namaz, şükrün mi’yarı (ölçüsü) olarak ifade edilir, dinimizde…</vt:lpstr>
      <vt:lpstr>     “Ey Aişe!  Çokça şükreden bir kul olmayayım mı?”   </vt:lpstr>
      <vt:lpstr>…</vt:lpstr>
      <vt:lpstr>      Evlat,  hayat bu yöndedir…  </vt:lpstr>
      <vt:lpstr>Ahiret sınav kağıdımızda ilk soru: namaz…</vt:lpstr>
      <vt:lpstr>    Ölüm bize, iki namaz vakti arasında gelir.   </vt:lpstr>
      <vt:lpstr>PowerPoint Sunusu</vt:lpstr>
      <vt:lpstr>PowerPoint Sunusu</vt:lpstr>
      <vt:lpstr>PowerPoint Sunusu</vt:lpstr>
      <vt:lpstr>PowerPoint Sunusu</vt:lpstr>
      <vt:lpstr>Sabahın nuru ile karanlığı arasında,  dört rekâtlık bir fark vardır…</vt:lpstr>
      <vt:lpstr>«İman varsa,  imkan da vardır.»</vt:lpstr>
      <vt:lpstr>PowerPoint Sunusu</vt:lpstr>
      <vt:lpstr>PowerPoint Sunusu</vt:lpstr>
      <vt:lpstr> Bilim de, “namaz” diyor.</vt:lpstr>
      <vt:lpstr>NAMAZIN MUCİZELERİ  </vt:lpstr>
      <vt:lpstr>PowerPoint Sunusu</vt:lpstr>
      <vt:lpstr>«Beni kimsecikler okşamaz madem, öp beni alnımdan, sen öp seccadem.» Üstat Necip Fazıl </vt:lpstr>
      <vt:lpstr>  Tefekkür köşesi</vt:lpstr>
      <vt:lpstr>“Hiç kuşkusuz namaz, insanı hayasızlıktan ve kötülüklerden alıkoyar”. (Ankebut suresi, 45. ayet)</vt:lpstr>
      <vt:lpstr>Üstat Necip Fazıl Kısakürek’in Diliyle Namaz</vt:lpstr>
      <vt:lpstr>PowerPoint Sunusu</vt:lpstr>
      <vt:lpstr>PowerPoint Sunusu</vt:lpstr>
      <vt:lpstr>PowerPoint Sunusu</vt:lpstr>
      <vt:lpstr>PowerPoint Sunusu</vt:lpstr>
      <vt:lpstr>PowerPoint Sunusu</vt:lpstr>
      <vt:lpstr> TEŞEKKÜR EDERİZ…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Enise ERKOÇ</dc:creator>
  <cp:lastModifiedBy>ASUS</cp:lastModifiedBy>
  <cp:revision>148</cp:revision>
  <dcterms:created xsi:type="dcterms:W3CDTF">2015-12-02T09:47:19Z</dcterms:created>
  <dcterms:modified xsi:type="dcterms:W3CDTF">2018-11-12T14:27:19Z</dcterms:modified>
</cp:coreProperties>
</file>